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77" r:id="rId2"/>
    <p:sldId id="460" r:id="rId3"/>
    <p:sldId id="278" r:id="rId4"/>
    <p:sldId id="404" r:id="rId5"/>
    <p:sldId id="451" r:id="rId6"/>
    <p:sldId id="452" r:id="rId7"/>
    <p:sldId id="454" r:id="rId8"/>
    <p:sldId id="422" r:id="rId9"/>
    <p:sldId id="455" r:id="rId10"/>
    <p:sldId id="510" r:id="rId11"/>
    <p:sldId id="458" r:id="rId12"/>
    <p:sldId id="457" r:id="rId13"/>
    <p:sldId id="462" r:id="rId14"/>
    <p:sldId id="463" r:id="rId15"/>
    <p:sldId id="465" r:id="rId16"/>
    <p:sldId id="464" r:id="rId17"/>
    <p:sldId id="472" r:id="rId18"/>
    <p:sldId id="468" r:id="rId19"/>
    <p:sldId id="473" r:id="rId20"/>
    <p:sldId id="502" r:id="rId21"/>
    <p:sldId id="511" r:id="rId22"/>
    <p:sldId id="512" r:id="rId23"/>
    <p:sldId id="503" r:id="rId24"/>
    <p:sldId id="504" r:id="rId25"/>
    <p:sldId id="505" r:id="rId26"/>
    <p:sldId id="506" r:id="rId27"/>
    <p:sldId id="481" r:id="rId28"/>
    <p:sldId id="509" r:id="rId29"/>
    <p:sldId id="482" r:id="rId30"/>
    <p:sldId id="483" r:id="rId31"/>
    <p:sldId id="490" r:id="rId32"/>
    <p:sldId id="491" r:id="rId33"/>
    <p:sldId id="492" r:id="rId34"/>
    <p:sldId id="493" r:id="rId35"/>
    <p:sldId id="494" r:id="rId36"/>
    <p:sldId id="495" r:id="rId37"/>
    <p:sldId id="496" r:id="rId38"/>
    <p:sldId id="508" r:id="rId39"/>
    <p:sldId id="466" r:id="rId40"/>
    <p:sldId id="471" r:id="rId41"/>
    <p:sldId id="467" r:id="rId42"/>
    <p:sldId id="476" r:id="rId43"/>
    <p:sldId id="268" r:id="rId44"/>
  </p:sldIdLst>
  <p:sldSz cx="9610725" cy="5403850"/>
  <p:notesSz cx="6858000" cy="9144000"/>
  <p:defaultTextStyle>
    <a:defPPr>
      <a:defRPr lang="zh-CN"/>
    </a:defPPr>
    <a:lvl1pPr marL="0" algn="l" defTabSz="3603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60365" algn="l" defTabSz="3603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720730" algn="l" defTabSz="3603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81095" algn="l" defTabSz="3603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441460" algn="l" defTabSz="3603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801825" algn="l" defTabSz="3603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162190" algn="l" defTabSz="3603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522555" algn="l" defTabSz="3603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882920" algn="l" defTabSz="3603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02">
          <p15:clr>
            <a:srgbClr val="A4A3A4"/>
          </p15:clr>
        </p15:guide>
        <p15:guide id="2" pos="30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900"/>
    <a:srgbClr val="FAB406"/>
    <a:srgbClr val="F7AC25"/>
    <a:srgbClr val="FFC91D"/>
    <a:srgbClr val="F9970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6" autoAdjust="0"/>
    <p:restoredTop sz="81620" autoAdjust="0"/>
  </p:normalViewPr>
  <p:slideViewPr>
    <p:cSldViewPr snapToGrid="0" snapToObjects="1">
      <p:cViewPr varScale="1">
        <p:scale>
          <a:sx n="87" d="100"/>
          <a:sy n="87" d="100"/>
        </p:scale>
        <p:origin x="1190" y="38"/>
      </p:cViewPr>
      <p:guideLst>
        <p:guide orient="horz" pos="1702"/>
        <p:guide pos="302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2252"/>
    </p:cViewPr>
  </p:sorterViewPr>
  <p:notesViewPr>
    <p:cSldViewPr snapToGrid="0" snapToObjects="1">
      <p:cViewPr varScale="1">
        <p:scale>
          <a:sx n="87" d="100"/>
          <a:sy n="87" d="100"/>
        </p:scale>
        <p:origin x="-387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F9957B-3220-41EC-AD13-451049A5567C}" type="doc">
      <dgm:prSet loTypeId="urn:microsoft.com/office/officeart/2005/8/layout/list1" loCatId="list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32FA699F-AEF5-4877-9A5F-37CBB8F1270F}">
      <dgm:prSet phldrT="[文本]"/>
      <dgm:spPr/>
      <dgm:t>
        <a:bodyPr/>
        <a:lstStyle/>
        <a:p>
          <a:r>
            <a:rPr lang="zh-CN" altLang="en-US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千人一面：大家看到一样</a:t>
          </a:r>
          <a:endParaRPr lang="zh-CN" altLang="en-US" b="1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DE1F93-4EC7-468F-8A73-131D6126F935}" type="parTrans" cxnId="{275CD754-3241-40E8-A5CA-BCB0943C3347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A4BE937-F1DD-4EF6-BE36-CAC4696F0F84}" type="sibTrans" cxnId="{275CD754-3241-40E8-A5CA-BCB0943C3347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B499746-510C-4B4F-970B-04EE2B391F01}">
      <dgm:prSet phldrT="[文本]"/>
      <dgm:spPr/>
      <dgm:t>
        <a:bodyPr/>
        <a:lstStyle/>
        <a:p>
          <a:r>
            <a:rPr lang="zh-CN" altLang="en-US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无法快速找到适合自己口味的</a:t>
          </a:r>
          <a:endParaRPr lang="zh-CN" altLang="en-US" b="1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9604EF7-EB9B-491E-8B98-8A15942AAD7D}" type="parTrans" cxnId="{B7BE863A-8EE6-4F9E-B158-0393E0A45300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CE72B0F-C4D4-4CF9-8399-5E7A18611402}" type="sibTrans" cxnId="{B7BE863A-8EE6-4F9E-B158-0393E0A45300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3D70441-1D78-4E7B-B146-AFC4AE3AF749}">
      <dgm:prSet phldrT="[文本]"/>
      <dgm:spPr/>
      <dgm:t>
        <a:bodyPr/>
        <a:lstStyle/>
        <a:p>
          <a:r>
            <a:rPr lang="zh-CN" altLang="en-US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食堂大锅饭 </a:t>
          </a:r>
          <a:r>
            <a:rPr lang="en-US" altLang="zh-CN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vs </a:t>
          </a:r>
          <a:r>
            <a:rPr lang="zh-CN" altLang="en-US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会所定制私厨</a:t>
          </a:r>
          <a:endParaRPr lang="zh-CN" altLang="en-US" b="1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DF642E-CFFB-48C9-AAAA-9E7FBA9C3374}" type="parTrans" cxnId="{3FCA4EA8-B5B1-4CBA-9E7A-79612A924846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B2DE4CB-28DB-46CA-9A50-8B7F3413281B}" type="sibTrans" cxnId="{3FCA4EA8-B5B1-4CBA-9E7A-79612A924846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4651579-9B87-4DCE-AAC4-4AAE15F4FC28}" type="pres">
      <dgm:prSet presAssocID="{ADF9957B-3220-41EC-AD13-451049A5567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70404B4-80E4-4FDA-8E42-03D9BF55ABE3}" type="pres">
      <dgm:prSet presAssocID="{32FA699F-AEF5-4877-9A5F-37CBB8F1270F}" presName="parentLin" presStyleCnt="0"/>
      <dgm:spPr/>
    </dgm:pt>
    <dgm:pt modelId="{6AF1D6C9-2A41-4228-9457-EC5E24E5C8F1}" type="pres">
      <dgm:prSet presAssocID="{32FA699F-AEF5-4877-9A5F-37CBB8F1270F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104B333D-0400-4937-B03E-D23AB77F6DDC}" type="pres">
      <dgm:prSet presAssocID="{32FA699F-AEF5-4877-9A5F-37CBB8F1270F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7454C3E-6723-4FCE-B8AB-7E780CA844C1}" type="pres">
      <dgm:prSet presAssocID="{32FA699F-AEF5-4877-9A5F-37CBB8F1270F}" presName="negativeSpace" presStyleCnt="0"/>
      <dgm:spPr/>
    </dgm:pt>
    <dgm:pt modelId="{8300CC1D-E106-4345-8647-204872A31861}" type="pres">
      <dgm:prSet presAssocID="{32FA699F-AEF5-4877-9A5F-37CBB8F1270F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F8B4DB8-A496-4CDB-B4EE-AE6A1D65B1C1}" type="pres">
      <dgm:prSet presAssocID="{DA4BE937-F1DD-4EF6-BE36-CAC4696F0F84}" presName="spaceBetweenRectangles" presStyleCnt="0"/>
      <dgm:spPr/>
    </dgm:pt>
    <dgm:pt modelId="{0004FFF1-6AA3-4B5C-A415-CADCB2384134}" type="pres">
      <dgm:prSet presAssocID="{4B499746-510C-4B4F-970B-04EE2B391F01}" presName="parentLin" presStyleCnt="0"/>
      <dgm:spPr/>
    </dgm:pt>
    <dgm:pt modelId="{00F30F1F-042A-4BE6-975F-9DDC6714260F}" type="pres">
      <dgm:prSet presAssocID="{4B499746-510C-4B4F-970B-04EE2B391F01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661210EE-1FF2-4AA0-842E-50254854801A}" type="pres">
      <dgm:prSet presAssocID="{4B499746-510C-4B4F-970B-04EE2B391F01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109E6E-7E50-47D0-9034-C92191031611}" type="pres">
      <dgm:prSet presAssocID="{4B499746-510C-4B4F-970B-04EE2B391F01}" presName="negativeSpace" presStyleCnt="0"/>
      <dgm:spPr/>
    </dgm:pt>
    <dgm:pt modelId="{FDE153B5-DE89-4B92-9BD4-758AF9FFC00D}" type="pres">
      <dgm:prSet presAssocID="{4B499746-510C-4B4F-970B-04EE2B391F01}" presName="childText" presStyleLbl="conFgAcc1" presStyleIdx="1" presStyleCnt="3">
        <dgm:presLayoutVars>
          <dgm:bulletEnabled val="1"/>
        </dgm:presLayoutVars>
      </dgm:prSet>
      <dgm:spPr/>
    </dgm:pt>
    <dgm:pt modelId="{679FEF70-C56C-40C5-ABB1-2C3F61C9591C}" type="pres">
      <dgm:prSet presAssocID="{FCE72B0F-C4D4-4CF9-8399-5E7A18611402}" presName="spaceBetweenRectangles" presStyleCnt="0"/>
      <dgm:spPr/>
    </dgm:pt>
    <dgm:pt modelId="{52C7EFD6-5335-4413-8180-1F80AAFFAB10}" type="pres">
      <dgm:prSet presAssocID="{B3D70441-1D78-4E7B-B146-AFC4AE3AF749}" presName="parentLin" presStyleCnt="0"/>
      <dgm:spPr/>
    </dgm:pt>
    <dgm:pt modelId="{99B38F01-3B39-4031-A7E3-A8489979F1D5}" type="pres">
      <dgm:prSet presAssocID="{B3D70441-1D78-4E7B-B146-AFC4AE3AF749}" presName="parentLeftMargin" presStyleLbl="node1" presStyleIdx="1" presStyleCnt="3"/>
      <dgm:spPr/>
      <dgm:t>
        <a:bodyPr/>
        <a:lstStyle/>
        <a:p>
          <a:endParaRPr lang="zh-CN" altLang="en-US"/>
        </a:p>
      </dgm:t>
    </dgm:pt>
    <dgm:pt modelId="{C8015108-9387-4313-A783-7393D99980F3}" type="pres">
      <dgm:prSet presAssocID="{B3D70441-1D78-4E7B-B146-AFC4AE3AF749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5C8D16E-AD84-441A-9A6E-DB22249CD217}" type="pres">
      <dgm:prSet presAssocID="{B3D70441-1D78-4E7B-B146-AFC4AE3AF749}" presName="negativeSpace" presStyleCnt="0"/>
      <dgm:spPr/>
    </dgm:pt>
    <dgm:pt modelId="{278B33DA-9C87-4E58-85CF-02BE08C37FB3}" type="pres">
      <dgm:prSet presAssocID="{B3D70441-1D78-4E7B-B146-AFC4AE3AF749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75CD754-3241-40E8-A5CA-BCB0943C3347}" srcId="{ADF9957B-3220-41EC-AD13-451049A5567C}" destId="{32FA699F-AEF5-4877-9A5F-37CBB8F1270F}" srcOrd="0" destOrd="0" parTransId="{AFDE1F93-4EC7-468F-8A73-131D6126F935}" sibTransId="{DA4BE937-F1DD-4EF6-BE36-CAC4696F0F84}"/>
    <dgm:cxn modelId="{C4CDEA9B-1463-43D2-8A0E-1A2220250300}" type="presOf" srcId="{ADF9957B-3220-41EC-AD13-451049A5567C}" destId="{84651579-9B87-4DCE-AAC4-4AAE15F4FC28}" srcOrd="0" destOrd="0" presId="urn:microsoft.com/office/officeart/2005/8/layout/list1"/>
    <dgm:cxn modelId="{3FCA4EA8-B5B1-4CBA-9E7A-79612A924846}" srcId="{ADF9957B-3220-41EC-AD13-451049A5567C}" destId="{B3D70441-1D78-4E7B-B146-AFC4AE3AF749}" srcOrd="2" destOrd="0" parTransId="{7CDF642E-CFFB-48C9-AAAA-9E7FBA9C3374}" sibTransId="{8B2DE4CB-28DB-46CA-9A50-8B7F3413281B}"/>
    <dgm:cxn modelId="{9D7CD01F-FA41-4E41-AD90-695C18BB50D7}" type="presOf" srcId="{B3D70441-1D78-4E7B-B146-AFC4AE3AF749}" destId="{99B38F01-3B39-4031-A7E3-A8489979F1D5}" srcOrd="0" destOrd="0" presId="urn:microsoft.com/office/officeart/2005/8/layout/list1"/>
    <dgm:cxn modelId="{5693CF99-AC87-4CCC-A023-EAAC0E947C29}" type="presOf" srcId="{32FA699F-AEF5-4877-9A5F-37CBB8F1270F}" destId="{6AF1D6C9-2A41-4228-9457-EC5E24E5C8F1}" srcOrd="0" destOrd="0" presId="urn:microsoft.com/office/officeart/2005/8/layout/list1"/>
    <dgm:cxn modelId="{FD6DC97F-83D0-4EF4-AA2E-476C9346A3C8}" type="presOf" srcId="{4B499746-510C-4B4F-970B-04EE2B391F01}" destId="{661210EE-1FF2-4AA0-842E-50254854801A}" srcOrd="1" destOrd="0" presId="urn:microsoft.com/office/officeart/2005/8/layout/list1"/>
    <dgm:cxn modelId="{1EC72CA4-6B61-4A04-A219-69612E4FC0D0}" type="presOf" srcId="{4B499746-510C-4B4F-970B-04EE2B391F01}" destId="{00F30F1F-042A-4BE6-975F-9DDC6714260F}" srcOrd="0" destOrd="0" presId="urn:microsoft.com/office/officeart/2005/8/layout/list1"/>
    <dgm:cxn modelId="{B7BE863A-8EE6-4F9E-B158-0393E0A45300}" srcId="{ADF9957B-3220-41EC-AD13-451049A5567C}" destId="{4B499746-510C-4B4F-970B-04EE2B391F01}" srcOrd="1" destOrd="0" parTransId="{29604EF7-EB9B-491E-8B98-8A15942AAD7D}" sibTransId="{FCE72B0F-C4D4-4CF9-8399-5E7A18611402}"/>
    <dgm:cxn modelId="{84950197-5054-489E-93FB-C016043C0D57}" type="presOf" srcId="{32FA699F-AEF5-4877-9A5F-37CBB8F1270F}" destId="{104B333D-0400-4937-B03E-D23AB77F6DDC}" srcOrd="1" destOrd="0" presId="urn:microsoft.com/office/officeart/2005/8/layout/list1"/>
    <dgm:cxn modelId="{67D4C138-DE87-4766-AC93-9968394B6971}" type="presOf" srcId="{B3D70441-1D78-4E7B-B146-AFC4AE3AF749}" destId="{C8015108-9387-4313-A783-7393D99980F3}" srcOrd="1" destOrd="0" presId="urn:microsoft.com/office/officeart/2005/8/layout/list1"/>
    <dgm:cxn modelId="{E31C00FE-39A8-4AD3-A222-9C75C04ABC31}" type="presParOf" srcId="{84651579-9B87-4DCE-AAC4-4AAE15F4FC28}" destId="{F70404B4-80E4-4FDA-8E42-03D9BF55ABE3}" srcOrd="0" destOrd="0" presId="urn:microsoft.com/office/officeart/2005/8/layout/list1"/>
    <dgm:cxn modelId="{71D6B443-88F8-45BA-B44F-A9B5890936B5}" type="presParOf" srcId="{F70404B4-80E4-4FDA-8E42-03D9BF55ABE3}" destId="{6AF1D6C9-2A41-4228-9457-EC5E24E5C8F1}" srcOrd="0" destOrd="0" presId="urn:microsoft.com/office/officeart/2005/8/layout/list1"/>
    <dgm:cxn modelId="{EE263B36-C58A-48C0-9714-9247958F5414}" type="presParOf" srcId="{F70404B4-80E4-4FDA-8E42-03D9BF55ABE3}" destId="{104B333D-0400-4937-B03E-D23AB77F6DDC}" srcOrd="1" destOrd="0" presId="urn:microsoft.com/office/officeart/2005/8/layout/list1"/>
    <dgm:cxn modelId="{319837AA-9D02-44D4-8B34-4994A19DE93D}" type="presParOf" srcId="{84651579-9B87-4DCE-AAC4-4AAE15F4FC28}" destId="{07454C3E-6723-4FCE-B8AB-7E780CA844C1}" srcOrd="1" destOrd="0" presId="urn:microsoft.com/office/officeart/2005/8/layout/list1"/>
    <dgm:cxn modelId="{4890A1B2-5702-4208-A97C-35DE4DDEA194}" type="presParOf" srcId="{84651579-9B87-4DCE-AAC4-4AAE15F4FC28}" destId="{8300CC1D-E106-4345-8647-204872A31861}" srcOrd="2" destOrd="0" presId="urn:microsoft.com/office/officeart/2005/8/layout/list1"/>
    <dgm:cxn modelId="{C183F090-596C-41CF-A3ED-D8D350D32D0E}" type="presParOf" srcId="{84651579-9B87-4DCE-AAC4-4AAE15F4FC28}" destId="{9F8B4DB8-A496-4CDB-B4EE-AE6A1D65B1C1}" srcOrd="3" destOrd="0" presId="urn:microsoft.com/office/officeart/2005/8/layout/list1"/>
    <dgm:cxn modelId="{B1EF9280-2EBB-4A11-BE13-F8E489EF7721}" type="presParOf" srcId="{84651579-9B87-4DCE-AAC4-4AAE15F4FC28}" destId="{0004FFF1-6AA3-4B5C-A415-CADCB2384134}" srcOrd="4" destOrd="0" presId="urn:microsoft.com/office/officeart/2005/8/layout/list1"/>
    <dgm:cxn modelId="{054385DC-59A7-4F2C-A656-89C772245401}" type="presParOf" srcId="{0004FFF1-6AA3-4B5C-A415-CADCB2384134}" destId="{00F30F1F-042A-4BE6-975F-9DDC6714260F}" srcOrd="0" destOrd="0" presId="urn:microsoft.com/office/officeart/2005/8/layout/list1"/>
    <dgm:cxn modelId="{50064ACD-D697-406D-AD5F-A63159EF52AE}" type="presParOf" srcId="{0004FFF1-6AA3-4B5C-A415-CADCB2384134}" destId="{661210EE-1FF2-4AA0-842E-50254854801A}" srcOrd="1" destOrd="0" presId="urn:microsoft.com/office/officeart/2005/8/layout/list1"/>
    <dgm:cxn modelId="{59B739D7-1925-4E7E-8B1A-05F6F19F2B9D}" type="presParOf" srcId="{84651579-9B87-4DCE-AAC4-4AAE15F4FC28}" destId="{94109E6E-7E50-47D0-9034-C92191031611}" srcOrd="5" destOrd="0" presId="urn:microsoft.com/office/officeart/2005/8/layout/list1"/>
    <dgm:cxn modelId="{17DC836F-C5CF-45AD-9B19-A5E832C35959}" type="presParOf" srcId="{84651579-9B87-4DCE-AAC4-4AAE15F4FC28}" destId="{FDE153B5-DE89-4B92-9BD4-758AF9FFC00D}" srcOrd="6" destOrd="0" presId="urn:microsoft.com/office/officeart/2005/8/layout/list1"/>
    <dgm:cxn modelId="{2A7B4898-475F-45A3-9EFB-F8D84600B657}" type="presParOf" srcId="{84651579-9B87-4DCE-AAC4-4AAE15F4FC28}" destId="{679FEF70-C56C-40C5-ABB1-2C3F61C9591C}" srcOrd="7" destOrd="0" presId="urn:microsoft.com/office/officeart/2005/8/layout/list1"/>
    <dgm:cxn modelId="{0010FC6B-1979-4866-87B4-2EBEB8EBC65B}" type="presParOf" srcId="{84651579-9B87-4DCE-AAC4-4AAE15F4FC28}" destId="{52C7EFD6-5335-4413-8180-1F80AAFFAB10}" srcOrd="8" destOrd="0" presId="urn:microsoft.com/office/officeart/2005/8/layout/list1"/>
    <dgm:cxn modelId="{14FE0799-FF4C-42D4-B282-DE719C39C27E}" type="presParOf" srcId="{52C7EFD6-5335-4413-8180-1F80AAFFAB10}" destId="{99B38F01-3B39-4031-A7E3-A8489979F1D5}" srcOrd="0" destOrd="0" presId="urn:microsoft.com/office/officeart/2005/8/layout/list1"/>
    <dgm:cxn modelId="{A27D877B-B061-4455-B239-1D792160771C}" type="presParOf" srcId="{52C7EFD6-5335-4413-8180-1F80AAFFAB10}" destId="{C8015108-9387-4313-A783-7393D99980F3}" srcOrd="1" destOrd="0" presId="urn:microsoft.com/office/officeart/2005/8/layout/list1"/>
    <dgm:cxn modelId="{2DB3638E-626B-458F-A946-9715B525FB48}" type="presParOf" srcId="{84651579-9B87-4DCE-AAC4-4AAE15F4FC28}" destId="{55C8D16E-AD84-441A-9A6E-DB22249CD217}" srcOrd="9" destOrd="0" presId="urn:microsoft.com/office/officeart/2005/8/layout/list1"/>
    <dgm:cxn modelId="{B5F200B9-C328-4755-AC9A-9967963B4D7A}" type="presParOf" srcId="{84651579-9B87-4DCE-AAC4-4AAE15F4FC28}" destId="{278B33DA-9C87-4E58-85CF-02BE08C37FB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19581B-A34E-4469-A232-DDE3504BCFBE}" type="doc">
      <dgm:prSet loTypeId="urn:microsoft.com/office/officeart/2005/8/layout/vList6" loCatId="process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477DEBB1-226D-4E4A-9650-1B905E0CC165}">
      <dgm:prSet phldrT="[文本]" custT="1"/>
      <dgm:spPr>
        <a:solidFill>
          <a:srgbClr val="00B050"/>
        </a:solidFill>
      </dgm:spPr>
      <dgm:t>
        <a:bodyPr/>
        <a:lstStyle/>
        <a:p>
          <a:r>
            <a:rPr lang="zh-CN" altLang="en-US" sz="40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主播</a:t>
          </a:r>
          <a:endParaRPr lang="zh-CN" altLang="en-US" sz="40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C532287-AFE3-4F62-A6C3-67092C82D687}" type="parTrans" cxnId="{AC4F8554-CE8A-4906-B0CB-8B114AAA1D5E}">
      <dgm:prSet/>
      <dgm:spPr/>
      <dgm:t>
        <a:bodyPr/>
        <a:lstStyle/>
        <a:p>
          <a:endParaRPr lang="zh-CN" altLang="en-US"/>
        </a:p>
      </dgm:t>
    </dgm:pt>
    <dgm:pt modelId="{7810E37F-4C55-45AF-AA08-91456845CD72}" type="sibTrans" cxnId="{AC4F8554-CE8A-4906-B0CB-8B114AAA1D5E}">
      <dgm:prSet/>
      <dgm:spPr/>
      <dgm:t>
        <a:bodyPr/>
        <a:lstStyle/>
        <a:p>
          <a:endParaRPr lang="zh-CN" altLang="en-US"/>
        </a:p>
      </dgm:t>
    </dgm:pt>
    <dgm:pt modelId="{45E25BFE-8EA6-4BDE-BB7C-24B07A2E3A1A}">
      <dgm:prSet phldrT="[文本]"/>
      <dgm:spPr>
        <a:solidFill>
          <a:srgbClr val="92D050">
            <a:alpha val="90000"/>
          </a:srgbClr>
        </a:solidFill>
      </dgm:spPr>
      <dgm:t>
        <a:bodyPr/>
        <a:lstStyle/>
        <a:p>
          <a:r>
            <a: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不同类型内容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29975A7-705D-4140-8FEC-AFB38E7C1FEA}" type="parTrans" cxnId="{4A534BD0-92E0-475B-8075-F1088A12142B}">
      <dgm:prSet/>
      <dgm:spPr/>
      <dgm:t>
        <a:bodyPr/>
        <a:lstStyle/>
        <a:p>
          <a:endParaRPr lang="zh-CN" altLang="en-US"/>
        </a:p>
      </dgm:t>
    </dgm:pt>
    <dgm:pt modelId="{26D95EA3-A78A-45D6-803A-8DD13123AC9A}" type="sibTrans" cxnId="{4A534BD0-92E0-475B-8075-F1088A12142B}">
      <dgm:prSet/>
      <dgm:spPr/>
      <dgm:t>
        <a:bodyPr/>
        <a:lstStyle/>
        <a:p>
          <a:endParaRPr lang="zh-CN" altLang="en-US"/>
        </a:p>
      </dgm:t>
    </dgm:pt>
    <dgm:pt modelId="{212354C6-0D36-4A32-A8C7-E8FFD188CEC8}">
      <dgm:prSet phldrT="[文本]"/>
      <dgm:spPr>
        <a:solidFill>
          <a:srgbClr val="92D050">
            <a:alpha val="90000"/>
          </a:srgbClr>
        </a:solidFill>
      </dgm:spPr>
      <dgm:t>
        <a:bodyPr/>
        <a:lstStyle/>
        <a:p>
          <a:r>
            <a: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不同风格主播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8D82F17-AB16-4C3B-9CD4-A0F73F0AC020}" type="parTrans" cxnId="{C2DD7507-E652-4208-96B2-E7BAAB17D28B}">
      <dgm:prSet/>
      <dgm:spPr/>
      <dgm:t>
        <a:bodyPr/>
        <a:lstStyle/>
        <a:p>
          <a:endParaRPr lang="zh-CN" altLang="en-US"/>
        </a:p>
      </dgm:t>
    </dgm:pt>
    <dgm:pt modelId="{9F582ECB-6F68-484A-B421-8ACFE7603531}" type="sibTrans" cxnId="{C2DD7507-E652-4208-96B2-E7BAAB17D28B}">
      <dgm:prSet/>
      <dgm:spPr/>
      <dgm:t>
        <a:bodyPr/>
        <a:lstStyle/>
        <a:p>
          <a:endParaRPr lang="zh-CN" altLang="en-US"/>
        </a:p>
      </dgm:t>
    </dgm:pt>
    <dgm:pt modelId="{D1EDA12D-426B-4D5B-B68D-41D13B3FE6B4}">
      <dgm:prSet phldrT="[文本]" custT="1"/>
      <dgm:spPr>
        <a:solidFill>
          <a:srgbClr val="0070C0"/>
        </a:solidFill>
      </dgm:spPr>
      <dgm:t>
        <a:bodyPr/>
        <a:lstStyle/>
        <a:p>
          <a:r>
            <a:rPr lang="zh-CN" altLang="en-US" sz="40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用户</a:t>
          </a:r>
          <a:endParaRPr lang="zh-CN" altLang="en-US" sz="40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ACED741-4F55-4769-9C27-78AA18D423C9}" type="parTrans" cxnId="{B3C95E33-8E74-4755-837E-AE9F55604A23}">
      <dgm:prSet/>
      <dgm:spPr/>
      <dgm:t>
        <a:bodyPr/>
        <a:lstStyle/>
        <a:p>
          <a:endParaRPr lang="zh-CN" altLang="en-US"/>
        </a:p>
      </dgm:t>
    </dgm:pt>
    <dgm:pt modelId="{CB6B3C16-EF48-4B7F-B755-8A2B98F1E315}" type="sibTrans" cxnId="{B3C95E33-8E74-4755-837E-AE9F55604A23}">
      <dgm:prSet/>
      <dgm:spPr/>
      <dgm:t>
        <a:bodyPr/>
        <a:lstStyle/>
        <a:p>
          <a:endParaRPr lang="zh-CN" altLang="en-US"/>
        </a:p>
      </dgm:t>
    </dgm:pt>
    <dgm:pt modelId="{9F7A9B48-8426-4E47-9FC0-34BD3712F685}">
      <dgm:prSet phldrT="[文本]"/>
      <dgm:spPr>
        <a:solidFill>
          <a:srgbClr val="00B0F0">
            <a:alpha val="90000"/>
          </a:srgbClr>
        </a:solidFill>
      </dgm:spPr>
      <dgm:t>
        <a:bodyPr/>
        <a:lstStyle/>
        <a:p>
          <a:r>
            <a: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不同口味喜好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AF5801A-3182-41FA-A6F9-7B1666082BD4}" type="parTrans" cxnId="{A9E2DD56-326A-4548-893E-3DB7E6826F07}">
      <dgm:prSet/>
      <dgm:spPr/>
      <dgm:t>
        <a:bodyPr/>
        <a:lstStyle/>
        <a:p>
          <a:endParaRPr lang="zh-CN" altLang="en-US"/>
        </a:p>
      </dgm:t>
    </dgm:pt>
    <dgm:pt modelId="{B2F1BCF2-4DCA-4854-9CE0-342BAB3BB917}" type="sibTrans" cxnId="{A9E2DD56-326A-4548-893E-3DB7E6826F07}">
      <dgm:prSet/>
      <dgm:spPr/>
      <dgm:t>
        <a:bodyPr/>
        <a:lstStyle/>
        <a:p>
          <a:endParaRPr lang="zh-CN" altLang="en-US"/>
        </a:p>
      </dgm:t>
    </dgm:pt>
    <dgm:pt modelId="{B26490DD-A871-40D1-96EF-0DBE3AEF88AD}">
      <dgm:prSet phldrT="[文本]"/>
      <dgm:spPr>
        <a:solidFill>
          <a:srgbClr val="00B0F0">
            <a:alpha val="90000"/>
          </a:srgbClr>
        </a:solidFill>
      </dgm:spPr>
      <dgm:t>
        <a:bodyPr/>
        <a:lstStyle/>
        <a:p>
          <a:r>
            <a: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不同画像用户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328D5A5-ACFA-42DB-8F34-F963CB056BF8}" type="parTrans" cxnId="{4C53B25F-CD94-479F-90D2-C36D7A2DA03D}">
      <dgm:prSet/>
      <dgm:spPr/>
      <dgm:t>
        <a:bodyPr/>
        <a:lstStyle/>
        <a:p>
          <a:endParaRPr lang="zh-CN" altLang="en-US"/>
        </a:p>
      </dgm:t>
    </dgm:pt>
    <dgm:pt modelId="{BC3CB778-93D4-4308-BB71-BDCE58CAD7A4}" type="sibTrans" cxnId="{4C53B25F-CD94-479F-90D2-C36D7A2DA03D}">
      <dgm:prSet/>
      <dgm:spPr/>
      <dgm:t>
        <a:bodyPr/>
        <a:lstStyle/>
        <a:p>
          <a:endParaRPr lang="zh-CN" altLang="en-US"/>
        </a:p>
      </dgm:t>
    </dgm:pt>
    <dgm:pt modelId="{5E990849-22AE-4F11-A7AD-76431138D15E}" type="pres">
      <dgm:prSet presAssocID="{6F19581B-A34E-4469-A232-DDE3504BCFBE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5780E13-C4FD-4D4C-841A-ACB181151463}" type="pres">
      <dgm:prSet presAssocID="{477DEBB1-226D-4E4A-9650-1B905E0CC165}" presName="linNode" presStyleCnt="0"/>
      <dgm:spPr/>
    </dgm:pt>
    <dgm:pt modelId="{B81F332A-3AE3-4272-86CD-20B9694CC63E}" type="pres">
      <dgm:prSet presAssocID="{477DEBB1-226D-4E4A-9650-1B905E0CC165}" presName="parent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85D1B48-4775-4C2B-B953-343ABD40707C}" type="pres">
      <dgm:prSet presAssocID="{477DEBB1-226D-4E4A-9650-1B905E0CC165}" presName="childShp" presStyleLbl="b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2699B7-DE8F-4415-9E78-E85F1B40A7CD}" type="pres">
      <dgm:prSet presAssocID="{7810E37F-4C55-45AF-AA08-91456845CD72}" presName="spacing" presStyleCnt="0"/>
      <dgm:spPr/>
    </dgm:pt>
    <dgm:pt modelId="{67A1E61B-D6B9-4042-9F72-CA8B5A69319A}" type="pres">
      <dgm:prSet presAssocID="{D1EDA12D-426B-4D5B-B68D-41D13B3FE6B4}" presName="linNode" presStyleCnt="0"/>
      <dgm:spPr/>
    </dgm:pt>
    <dgm:pt modelId="{E5558809-42AE-4AB9-943F-52A559C93D81}" type="pres">
      <dgm:prSet presAssocID="{D1EDA12D-426B-4D5B-B68D-41D13B3FE6B4}" presName="parent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68DF82-C95E-4259-A686-75AF04F59697}" type="pres">
      <dgm:prSet presAssocID="{D1EDA12D-426B-4D5B-B68D-41D13B3FE6B4}" presName="childShp" presStyleLbl="b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C4F8554-CE8A-4906-B0CB-8B114AAA1D5E}" srcId="{6F19581B-A34E-4469-A232-DDE3504BCFBE}" destId="{477DEBB1-226D-4E4A-9650-1B905E0CC165}" srcOrd="0" destOrd="0" parTransId="{EC532287-AFE3-4F62-A6C3-67092C82D687}" sibTransId="{7810E37F-4C55-45AF-AA08-91456845CD72}"/>
    <dgm:cxn modelId="{12EDA0A6-E284-46F5-BC56-908B5BAED0BE}" type="presOf" srcId="{45E25BFE-8EA6-4BDE-BB7C-24B07A2E3A1A}" destId="{785D1B48-4775-4C2B-B953-343ABD40707C}" srcOrd="0" destOrd="0" presId="urn:microsoft.com/office/officeart/2005/8/layout/vList6"/>
    <dgm:cxn modelId="{C2DD7507-E652-4208-96B2-E7BAAB17D28B}" srcId="{477DEBB1-226D-4E4A-9650-1B905E0CC165}" destId="{212354C6-0D36-4A32-A8C7-E8FFD188CEC8}" srcOrd="1" destOrd="0" parTransId="{F8D82F17-AB16-4C3B-9CD4-A0F73F0AC020}" sibTransId="{9F582ECB-6F68-484A-B421-8ACFE7603531}"/>
    <dgm:cxn modelId="{B3C95E33-8E74-4755-837E-AE9F55604A23}" srcId="{6F19581B-A34E-4469-A232-DDE3504BCFBE}" destId="{D1EDA12D-426B-4D5B-B68D-41D13B3FE6B4}" srcOrd="1" destOrd="0" parTransId="{3ACED741-4F55-4769-9C27-78AA18D423C9}" sibTransId="{CB6B3C16-EF48-4B7F-B755-8A2B98F1E315}"/>
    <dgm:cxn modelId="{A9E2DD56-326A-4548-893E-3DB7E6826F07}" srcId="{D1EDA12D-426B-4D5B-B68D-41D13B3FE6B4}" destId="{9F7A9B48-8426-4E47-9FC0-34BD3712F685}" srcOrd="0" destOrd="0" parTransId="{4AF5801A-3182-41FA-A6F9-7B1666082BD4}" sibTransId="{B2F1BCF2-4DCA-4854-9CE0-342BAB3BB917}"/>
    <dgm:cxn modelId="{4A534BD0-92E0-475B-8075-F1088A12142B}" srcId="{477DEBB1-226D-4E4A-9650-1B905E0CC165}" destId="{45E25BFE-8EA6-4BDE-BB7C-24B07A2E3A1A}" srcOrd="0" destOrd="0" parTransId="{529975A7-705D-4140-8FEC-AFB38E7C1FEA}" sibTransId="{26D95EA3-A78A-45D6-803A-8DD13123AC9A}"/>
    <dgm:cxn modelId="{00665781-461A-4CE3-9F14-1A6F56A48F95}" type="presOf" srcId="{B26490DD-A871-40D1-96EF-0DBE3AEF88AD}" destId="{2168DF82-C95E-4259-A686-75AF04F59697}" srcOrd="0" destOrd="1" presId="urn:microsoft.com/office/officeart/2005/8/layout/vList6"/>
    <dgm:cxn modelId="{4C53B25F-CD94-479F-90D2-C36D7A2DA03D}" srcId="{D1EDA12D-426B-4D5B-B68D-41D13B3FE6B4}" destId="{B26490DD-A871-40D1-96EF-0DBE3AEF88AD}" srcOrd="1" destOrd="0" parTransId="{3328D5A5-ACFA-42DB-8F34-F963CB056BF8}" sibTransId="{BC3CB778-93D4-4308-BB71-BDCE58CAD7A4}"/>
    <dgm:cxn modelId="{770AE4E9-48F7-4CCD-8A9A-4C5A61737FAF}" type="presOf" srcId="{477DEBB1-226D-4E4A-9650-1B905E0CC165}" destId="{B81F332A-3AE3-4272-86CD-20B9694CC63E}" srcOrd="0" destOrd="0" presId="urn:microsoft.com/office/officeart/2005/8/layout/vList6"/>
    <dgm:cxn modelId="{6F86475F-E4DA-4E1F-8FA9-A3934FF465A2}" type="presOf" srcId="{212354C6-0D36-4A32-A8C7-E8FFD188CEC8}" destId="{785D1B48-4775-4C2B-B953-343ABD40707C}" srcOrd="0" destOrd="1" presId="urn:microsoft.com/office/officeart/2005/8/layout/vList6"/>
    <dgm:cxn modelId="{44A6C435-EB3C-444A-8095-23184D9CF679}" type="presOf" srcId="{D1EDA12D-426B-4D5B-B68D-41D13B3FE6B4}" destId="{E5558809-42AE-4AB9-943F-52A559C93D81}" srcOrd="0" destOrd="0" presId="urn:microsoft.com/office/officeart/2005/8/layout/vList6"/>
    <dgm:cxn modelId="{0A61F154-D28E-4B95-92A8-2B3728732505}" type="presOf" srcId="{6F19581B-A34E-4469-A232-DDE3504BCFBE}" destId="{5E990849-22AE-4F11-A7AD-76431138D15E}" srcOrd="0" destOrd="0" presId="urn:microsoft.com/office/officeart/2005/8/layout/vList6"/>
    <dgm:cxn modelId="{ABC133DD-8D90-4282-B77D-1546575DD59F}" type="presOf" srcId="{9F7A9B48-8426-4E47-9FC0-34BD3712F685}" destId="{2168DF82-C95E-4259-A686-75AF04F59697}" srcOrd="0" destOrd="0" presId="urn:microsoft.com/office/officeart/2005/8/layout/vList6"/>
    <dgm:cxn modelId="{DA11D58F-7067-4067-931B-50D60F030442}" type="presParOf" srcId="{5E990849-22AE-4F11-A7AD-76431138D15E}" destId="{55780E13-C4FD-4D4C-841A-ACB181151463}" srcOrd="0" destOrd="0" presId="urn:microsoft.com/office/officeart/2005/8/layout/vList6"/>
    <dgm:cxn modelId="{0909473B-7C73-4DFD-8A77-53D0E7D33E6B}" type="presParOf" srcId="{55780E13-C4FD-4D4C-841A-ACB181151463}" destId="{B81F332A-3AE3-4272-86CD-20B9694CC63E}" srcOrd="0" destOrd="0" presId="urn:microsoft.com/office/officeart/2005/8/layout/vList6"/>
    <dgm:cxn modelId="{CD3654D2-1346-474E-8193-0EB63C26ACEC}" type="presParOf" srcId="{55780E13-C4FD-4D4C-841A-ACB181151463}" destId="{785D1B48-4775-4C2B-B953-343ABD40707C}" srcOrd="1" destOrd="0" presId="urn:microsoft.com/office/officeart/2005/8/layout/vList6"/>
    <dgm:cxn modelId="{9F5345B9-C813-476D-A9BB-A9611B0E748B}" type="presParOf" srcId="{5E990849-22AE-4F11-A7AD-76431138D15E}" destId="{EB2699B7-DE8F-4415-9E78-E85F1B40A7CD}" srcOrd="1" destOrd="0" presId="urn:microsoft.com/office/officeart/2005/8/layout/vList6"/>
    <dgm:cxn modelId="{A1C1C641-FAAA-4CD5-A10F-D3E04B7FB812}" type="presParOf" srcId="{5E990849-22AE-4F11-A7AD-76431138D15E}" destId="{67A1E61B-D6B9-4042-9F72-CA8B5A69319A}" srcOrd="2" destOrd="0" presId="urn:microsoft.com/office/officeart/2005/8/layout/vList6"/>
    <dgm:cxn modelId="{E9B6479D-23DF-43C4-98B0-FE2C09E3A6F8}" type="presParOf" srcId="{67A1E61B-D6B9-4042-9F72-CA8B5A69319A}" destId="{E5558809-42AE-4AB9-943F-52A559C93D81}" srcOrd="0" destOrd="0" presId="urn:microsoft.com/office/officeart/2005/8/layout/vList6"/>
    <dgm:cxn modelId="{35867E27-6B47-4C1A-81AE-52D0AB0B1DC8}" type="presParOf" srcId="{67A1E61B-D6B9-4042-9F72-CA8B5A69319A}" destId="{2168DF82-C95E-4259-A686-75AF04F59697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42FF508-78AE-4F1E-B1FF-D06529E312E4}" type="doc">
      <dgm:prSet loTypeId="urn:microsoft.com/office/officeart/2005/8/layout/equation2" loCatId="relationship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72B2F83C-B3D2-4C1F-B4D7-4CAF01366CDA}">
      <dgm:prSet phldrT="[文本]"/>
      <dgm:spPr>
        <a:solidFill>
          <a:srgbClr val="00B050"/>
        </a:solidFill>
      </dgm:spPr>
      <dgm:t>
        <a:bodyPr/>
        <a:lstStyle/>
        <a:p>
          <a:r>
            <a: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特点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0C17B5B-2A0E-4322-8FAD-BB3FBF0251C5}" type="parTrans" cxnId="{38930079-5410-46EC-A91A-07F3000AA423}">
      <dgm:prSet/>
      <dgm:spPr/>
      <dgm:t>
        <a:bodyPr/>
        <a:lstStyle/>
        <a:p>
          <a:endParaRPr lang="zh-CN" altLang="en-US"/>
        </a:p>
      </dgm:t>
    </dgm:pt>
    <dgm:pt modelId="{932AF1E3-6FD7-4D15-9DC8-D552345A6656}" type="sibTrans" cxnId="{38930079-5410-46EC-A91A-07F3000AA423}">
      <dgm:prSet/>
      <dgm:spPr/>
      <dgm:t>
        <a:bodyPr/>
        <a:lstStyle/>
        <a:p>
          <a:endParaRPr lang="zh-CN" altLang="en-US"/>
        </a:p>
      </dgm:t>
    </dgm:pt>
    <dgm:pt modelId="{2D3C372C-47DC-482A-8C04-C1A1F78E9F1D}">
      <dgm:prSet phldrT="[文本]"/>
      <dgm:spPr>
        <a:solidFill>
          <a:srgbClr val="0070C0"/>
        </a:solidFill>
      </dgm:spPr>
      <dgm:t>
        <a:bodyPr/>
        <a:lstStyle/>
        <a:p>
          <a:r>
            <a: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喜好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9965BDC-A9DF-44B3-B75C-5FD8080B8ECA}" type="parTrans" cxnId="{E95D5C93-BFED-4D10-AB3C-9F0CEF75916B}">
      <dgm:prSet/>
      <dgm:spPr/>
      <dgm:t>
        <a:bodyPr/>
        <a:lstStyle/>
        <a:p>
          <a:endParaRPr lang="zh-CN" altLang="en-US"/>
        </a:p>
      </dgm:t>
    </dgm:pt>
    <dgm:pt modelId="{30056F3B-C9D2-4938-A61A-0B869400253B}" type="sibTrans" cxnId="{E95D5C93-BFED-4D10-AB3C-9F0CEF75916B}">
      <dgm:prSet/>
      <dgm:spPr/>
      <dgm:t>
        <a:bodyPr/>
        <a:lstStyle/>
        <a:p>
          <a:endParaRPr lang="zh-CN" altLang="en-US"/>
        </a:p>
      </dgm:t>
    </dgm:pt>
    <dgm:pt modelId="{6AD330E7-FF21-418E-97B9-A16B88AADADB}">
      <dgm:prSet phldrT="[文本]"/>
      <dgm:spPr>
        <a:solidFill>
          <a:schemeClr val="accent2"/>
        </a:solidFill>
      </dgm:spPr>
      <dgm:t>
        <a:bodyPr/>
        <a:lstStyle/>
        <a:p>
          <a:r>
            <a: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推荐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19614AB-A8DC-41CF-9A3A-537C6B1AA232}" type="parTrans" cxnId="{A1B4CD1F-734E-4D00-9F64-49EB467104C2}">
      <dgm:prSet/>
      <dgm:spPr/>
      <dgm:t>
        <a:bodyPr/>
        <a:lstStyle/>
        <a:p>
          <a:endParaRPr lang="zh-CN" altLang="en-US"/>
        </a:p>
      </dgm:t>
    </dgm:pt>
    <dgm:pt modelId="{BE24DF67-4F78-4AA2-A070-9BE950932ADA}" type="sibTrans" cxnId="{A1B4CD1F-734E-4D00-9F64-49EB467104C2}">
      <dgm:prSet/>
      <dgm:spPr/>
      <dgm:t>
        <a:bodyPr/>
        <a:lstStyle/>
        <a:p>
          <a:endParaRPr lang="zh-CN" altLang="en-US"/>
        </a:p>
      </dgm:t>
    </dgm:pt>
    <dgm:pt modelId="{C5065698-DA13-45EA-88F6-E6FEF62268BB}" type="pres">
      <dgm:prSet presAssocID="{542FF508-78AE-4F1E-B1FF-D06529E312E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382EBAF-E587-458A-8895-B5CC706A2908}" type="pres">
      <dgm:prSet presAssocID="{542FF508-78AE-4F1E-B1FF-D06529E312E4}" presName="vNodes" presStyleCnt="0"/>
      <dgm:spPr/>
    </dgm:pt>
    <dgm:pt modelId="{DF13E14D-9203-4D5C-AB33-233561BF6C2F}" type="pres">
      <dgm:prSet presAssocID="{72B2F83C-B3D2-4C1F-B4D7-4CAF01366CDA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26C8980-2607-4321-A59C-25A64D4B835C}" type="pres">
      <dgm:prSet presAssocID="{932AF1E3-6FD7-4D15-9DC8-D552345A6656}" presName="spacerT" presStyleCnt="0"/>
      <dgm:spPr/>
    </dgm:pt>
    <dgm:pt modelId="{A7BF1F9F-1809-42F2-A2C1-5311F4F6C30A}" type="pres">
      <dgm:prSet presAssocID="{932AF1E3-6FD7-4D15-9DC8-D552345A6656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81C1D980-8CD2-416C-83BE-404F08D41447}" type="pres">
      <dgm:prSet presAssocID="{932AF1E3-6FD7-4D15-9DC8-D552345A6656}" presName="spacerB" presStyleCnt="0"/>
      <dgm:spPr/>
    </dgm:pt>
    <dgm:pt modelId="{9F1784DB-2E1D-43C9-91BC-19423344E3E4}" type="pres">
      <dgm:prSet presAssocID="{2D3C372C-47DC-482A-8C04-C1A1F78E9F1D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75A12FA-BBD9-45BB-8F8B-B72504B1A686}" type="pres">
      <dgm:prSet presAssocID="{542FF508-78AE-4F1E-B1FF-D06529E312E4}" presName="sibTransLast" presStyleLbl="sibTrans2D1" presStyleIdx="1" presStyleCnt="2"/>
      <dgm:spPr/>
      <dgm:t>
        <a:bodyPr/>
        <a:lstStyle/>
        <a:p>
          <a:endParaRPr lang="zh-CN" altLang="en-US"/>
        </a:p>
      </dgm:t>
    </dgm:pt>
    <dgm:pt modelId="{255BB550-6E0C-4322-B90E-EED57345691F}" type="pres">
      <dgm:prSet presAssocID="{542FF508-78AE-4F1E-B1FF-D06529E312E4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13B85369-03AA-491F-908B-F5D9EBFADC56}" type="pres">
      <dgm:prSet presAssocID="{542FF508-78AE-4F1E-B1FF-D06529E312E4}" presName="las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95D5C93-BFED-4D10-AB3C-9F0CEF75916B}" srcId="{542FF508-78AE-4F1E-B1FF-D06529E312E4}" destId="{2D3C372C-47DC-482A-8C04-C1A1F78E9F1D}" srcOrd="1" destOrd="0" parTransId="{89965BDC-A9DF-44B3-B75C-5FD8080B8ECA}" sibTransId="{30056F3B-C9D2-4938-A61A-0B869400253B}"/>
    <dgm:cxn modelId="{FD17D6E6-712D-47FC-B39C-F6F124B3EFA9}" type="presOf" srcId="{30056F3B-C9D2-4938-A61A-0B869400253B}" destId="{475A12FA-BBD9-45BB-8F8B-B72504B1A686}" srcOrd="0" destOrd="0" presId="urn:microsoft.com/office/officeart/2005/8/layout/equation2"/>
    <dgm:cxn modelId="{36ECF249-7CF2-4F58-BAF1-655196520627}" type="presOf" srcId="{72B2F83C-B3D2-4C1F-B4D7-4CAF01366CDA}" destId="{DF13E14D-9203-4D5C-AB33-233561BF6C2F}" srcOrd="0" destOrd="0" presId="urn:microsoft.com/office/officeart/2005/8/layout/equation2"/>
    <dgm:cxn modelId="{38930079-5410-46EC-A91A-07F3000AA423}" srcId="{542FF508-78AE-4F1E-B1FF-D06529E312E4}" destId="{72B2F83C-B3D2-4C1F-B4D7-4CAF01366CDA}" srcOrd="0" destOrd="0" parTransId="{D0C17B5B-2A0E-4322-8FAD-BB3FBF0251C5}" sibTransId="{932AF1E3-6FD7-4D15-9DC8-D552345A6656}"/>
    <dgm:cxn modelId="{EDFA4A9F-264B-4C2E-825E-1AABAC4D76A5}" type="presOf" srcId="{30056F3B-C9D2-4938-A61A-0B869400253B}" destId="{255BB550-6E0C-4322-B90E-EED57345691F}" srcOrd="1" destOrd="0" presId="urn:microsoft.com/office/officeart/2005/8/layout/equation2"/>
    <dgm:cxn modelId="{E858159E-DB7E-4577-99AD-764779260C9C}" type="presOf" srcId="{2D3C372C-47DC-482A-8C04-C1A1F78E9F1D}" destId="{9F1784DB-2E1D-43C9-91BC-19423344E3E4}" srcOrd="0" destOrd="0" presId="urn:microsoft.com/office/officeart/2005/8/layout/equation2"/>
    <dgm:cxn modelId="{5648EBA9-179E-497C-B2BB-05A8B1FBD76A}" type="presOf" srcId="{542FF508-78AE-4F1E-B1FF-D06529E312E4}" destId="{C5065698-DA13-45EA-88F6-E6FEF62268BB}" srcOrd="0" destOrd="0" presId="urn:microsoft.com/office/officeart/2005/8/layout/equation2"/>
    <dgm:cxn modelId="{8EED79D8-881A-4519-A540-831162054A62}" type="presOf" srcId="{6AD330E7-FF21-418E-97B9-A16B88AADADB}" destId="{13B85369-03AA-491F-908B-F5D9EBFADC56}" srcOrd="0" destOrd="0" presId="urn:microsoft.com/office/officeart/2005/8/layout/equation2"/>
    <dgm:cxn modelId="{542F1471-6EB7-441F-A586-28EABCE8D7D9}" type="presOf" srcId="{932AF1E3-6FD7-4D15-9DC8-D552345A6656}" destId="{A7BF1F9F-1809-42F2-A2C1-5311F4F6C30A}" srcOrd="0" destOrd="0" presId="urn:microsoft.com/office/officeart/2005/8/layout/equation2"/>
    <dgm:cxn modelId="{A1B4CD1F-734E-4D00-9F64-49EB467104C2}" srcId="{542FF508-78AE-4F1E-B1FF-D06529E312E4}" destId="{6AD330E7-FF21-418E-97B9-A16B88AADADB}" srcOrd="2" destOrd="0" parTransId="{219614AB-A8DC-41CF-9A3A-537C6B1AA232}" sibTransId="{BE24DF67-4F78-4AA2-A070-9BE950932ADA}"/>
    <dgm:cxn modelId="{18DACC10-B73A-40BB-8A89-67696895458A}" type="presParOf" srcId="{C5065698-DA13-45EA-88F6-E6FEF62268BB}" destId="{A382EBAF-E587-458A-8895-B5CC706A2908}" srcOrd="0" destOrd="0" presId="urn:microsoft.com/office/officeart/2005/8/layout/equation2"/>
    <dgm:cxn modelId="{76546B1C-6BF4-4357-8444-F384549E6A41}" type="presParOf" srcId="{A382EBAF-E587-458A-8895-B5CC706A2908}" destId="{DF13E14D-9203-4D5C-AB33-233561BF6C2F}" srcOrd="0" destOrd="0" presId="urn:microsoft.com/office/officeart/2005/8/layout/equation2"/>
    <dgm:cxn modelId="{458CC4E2-3A6E-4453-B527-9B8C8009C481}" type="presParOf" srcId="{A382EBAF-E587-458A-8895-B5CC706A2908}" destId="{626C8980-2607-4321-A59C-25A64D4B835C}" srcOrd="1" destOrd="0" presId="urn:microsoft.com/office/officeart/2005/8/layout/equation2"/>
    <dgm:cxn modelId="{709E56E5-8025-4C26-A38A-3AC5CD8182EE}" type="presParOf" srcId="{A382EBAF-E587-458A-8895-B5CC706A2908}" destId="{A7BF1F9F-1809-42F2-A2C1-5311F4F6C30A}" srcOrd="2" destOrd="0" presId="urn:microsoft.com/office/officeart/2005/8/layout/equation2"/>
    <dgm:cxn modelId="{3D751775-7DF2-4813-A795-EFE1477304F7}" type="presParOf" srcId="{A382EBAF-E587-458A-8895-B5CC706A2908}" destId="{81C1D980-8CD2-416C-83BE-404F08D41447}" srcOrd="3" destOrd="0" presId="urn:microsoft.com/office/officeart/2005/8/layout/equation2"/>
    <dgm:cxn modelId="{748F4D15-3A8A-4A13-AE88-787D6E4123DB}" type="presParOf" srcId="{A382EBAF-E587-458A-8895-B5CC706A2908}" destId="{9F1784DB-2E1D-43C9-91BC-19423344E3E4}" srcOrd="4" destOrd="0" presId="urn:microsoft.com/office/officeart/2005/8/layout/equation2"/>
    <dgm:cxn modelId="{CB3D8058-D692-44E3-A3A0-A184964DC8C8}" type="presParOf" srcId="{C5065698-DA13-45EA-88F6-E6FEF62268BB}" destId="{475A12FA-BBD9-45BB-8F8B-B72504B1A686}" srcOrd="1" destOrd="0" presId="urn:microsoft.com/office/officeart/2005/8/layout/equation2"/>
    <dgm:cxn modelId="{D0DBCFFC-188B-400F-8117-47B27455B03A}" type="presParOf" srcId="{475A12FA-BBD9-45BB-8F8B-B72504B1A686}" destId="{255BB550-6E0C-4322-B90E-EED57345691F}" srcOrd="0" destOrd="0" presId="urn:microsoft.com/office/officeart/2005/8/layout/equation2"/>
    <dgm:cxn modelId="{548E3D6F-E2DA-4AF4-9EDD-7EB37114C0BA}" type="presParOf" srcId="{C5065698-DA13-45EA-88F6-E6FEF62268BB}" destId="{13B85369-03AA-491F-908B-F5D9EBFADC56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D046EA3-AD4C-4E5B-932B-D9AB27ED04D7}" type="doc">
      <dgm:prSet loTypeId="urn:microsoft.com/office/officeart/2005/8/layout/arrow6" loCatId="relationship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8C4F5C2-E38E-4503-888C-3A7D5EFF0498}">
      <dgm:prSet phldrT="[文本]" custT="1"/>
      <dgm:spPr/>
      <dgm:t>
        <a:bodyPr/>
        <a:lstStyle/>
        <a:p>
          <a:r>
            <a:rPr lang="zh-CN" altLang="en-US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使用属性标签权重，利用欧式距离求相似度。</a:t>
          </a:r>
          <a:r>
            <a:rPr lang="zh-CN" altLang="en-US" sz="12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相似度偏大。</a:t>
          </a:r>
          <a:endParaRPr lang="zh-CN" altLang="en-US" sz="1200" dirty="0">
            <a:solidFill>
              <a:srgbClr val="C0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FC35081-B6AC-4CE4-A72C-6971C0EDEAC7}" type="parTrans" cxnId="{A868642A-78D5-4CD1-BD40-21B80C774A81}">
      <dgm:prSet/>
      <dgm:spPr/>
      <dgm:t>
        <a:bodyPr/>
        <a:lstStyle/>
        <a:p>
          <a:endParaRPr lang="zh-CN" altLang="en-US"/>
        </a:p>
      </dgm:t>
    </dgm:pt>
    <dgm:pt modelId="{69EA0FEE-4BB0-46AF-B7CD-FC1EBCC3BF48}" type="sibTrans" cxnId="{A868642A-78D5-4CD1-BD40-21B80C774A81}">
      <dgm:prSet/>
      <dgm:spPr/>
      <dgm:t>
        <a:bodyPr/>
        <a:lstStyle/>
        <a:p>
          <a:endParaRPr lang="zh-CN" altLang="en-US"/>
        </a:p>
      </dgm:t>
    </dgm:pt>
    <dgm:pt modelId="{21462616-657E-434B-9711-0685EAF886DA}">
      <dgm:prSet phldrT="[文本]"/>
      <dgm:spPr/>
      <dgm:t>
        <a:bodyPr/>
        <a:lstStyle/>
        <a:p>
          <a:endParaRPr lang="zh-CN" altLang="en-US" dirty="0"/>
        </a:p>
      </dgm:t>
    </dgm:pt>
    <dgm:pt modelId="{CD5ACAC8-2E2B-48F6-B8C4-A27199775E88}" type="parTrans" cxnId="{C7941060-E651-49F1-A71C-843576E384AF}">
      <dgm:prSet/>
      <dgm:spPr/>
      <dgm:t>
        <a:bodyPr/>
        <a:lstStyle/>
        <a:p>
          <a:endParaRPr lang="zh-CN" altLang="en-US"/>
        </a:p>
      </dgm:t>
    </dgm:pt>
    <dgm:pt modelId="{16282C75-369F-4E5A-94FF-9DD7EB04E81A}" type="sibTrans" cxnId="{C7941060-E651-49F1-A71C-843576E384AF}">
      <dgm:prSet/>
      <dgm:spPr/>
      <dgm:t>
        <a:bodyPr/>
        <a:lstStyle/>
        <a:p>
          <a:endParaRPr lang="zh-CN" altLang="en-US"/>
        </a:p>
      </dgm:t>
    </dgm:pt>
    <dgm:pt modelId="{B71534BA-C143-48FA-BD8F-4E3680A55F39}">
      <dgm:prSet phldrT="[文本]" phldr="1"/>
      <dgm:spPr/>
      <dgm:t>
        <a:bodyPr/>
        <a:lstStyle/>
        <a:p>
          <a:endParaRPr lang="zh-CN" altLang="en-US"/>
        </a:p>
      </dgm:t>
    </dgm:pt>
    <dgm:pt modelId="{E081C5D8-BD32-445D-B5AB-23462FD2EC8D}" type="parTrans" cxnId="{B23553C3-66AB-4A7C-8B82-BDA138BA57B5}">
      <dgm:prSet/>
      <dgm:spPr/>
      <dgm:t>
        <a:bodyPr/>
        <a:lstStyle/>
        <a:p>
          <a:endParaRPr lang="zh-CN" altLang="en-US"/>
        </a:p>
      </dgm:t>
    </dgm:pt>
    <dgm:pt modelId="{8A9E44BC-D015-435E-B462-F7F8F454F485}" type="sibTrans" cxnId="{B23553C3-66AB-4A7C-8B82-BDA138BA57B5}">
      <dgm:prSet/>
      <dgm:spPr/>
      <dgm:t>
        <a:bodyPr/>
        <a:lstStyle/>
        <a:p>
          <a:endParaRPr lang="zh-CN" altLang="en-US"/>
        </a:p>
      </dgm:t>
    </dgm:pt>
    <dgm:pt modelId="{88472F69-4835-44B6-8FEE-9B7F319D6DA3}">
      <dgm:prSet phldrT="[文本]" custT="1"/>
      <dgm:spPr/>
      <dgm:t>
        <a:bodyPr/>
        <a:lstStyle/>
        <a:p>
          <a:r>
            <a:rPr lang="zh-CN" altLang="en-US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根据属性标签的相同个数计算相似度。</a:t>
          </a:r>
          <a:r>
            <a:rPr lang="zh-CN" altLang="en-US" sz="12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相似度更合理。</a:t>
          </a:r>
          <a:endParaRPr lang="zh-CN" altLang="en-US" sz="1200" dirty="0">
            <a:solidFill>
              <a:srgbClr val="C0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E0021CA-6B2C-4967-8DB6-06E0C735E13A}" type="parTrans" cxnId="{513CE8B2-CAE6-4551-B105-B049D041106B}">
      <dgm:prSet/>
      <dgm:spPr/>
      <dgm:t>
        <a:bodyPr/>
        <a:lstStyle/>
        <a:p>
          <a:endParaRPr lang="zh-CN" altLang="en-US"/>
        </a:p>
      </dgm:t>
    </dgm:pt>
    <dgm:pt modelId="{C8C7F4DE-0E22-45A0-AA4B-3F8E0CE139C7}" type="sibTrans" cxnId="{513CE8B2-CAE6-4551-B105-B049D041106B}">
      <dgm:prSet/>
      <dgm:spPr/>
      <dgm:t>
        <a:bodyPr/>
        <a:lstStyle/>
        <a:p>
          <a:endParaRPr lang="zh-CN" altLang="en-US"/>
        </a:p>
      </dgm:t>
    </dgm:pt>
    <dgm:pt modelId="{C997ABB6-4F20-4272-8C33-4D0396135CD8}" type="pres">
      <dgm:prSet presAssocID="{BD046EA3-AD4C-4E5B-932B-D9AB27ED04D7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035A045-9078-4189-900A-77329721A2BC}" type="pres">
      <dgm:prSet presAssocID="{BD046EA3-AD4C-4E5B-932B-D9AB27ED04D7}" presName="ribbon" presStyleLbl="node1" presStyleIdx="0" presStyleCnt="1" custScaleY="77636" custLinFactNeighborX="-584" custLinFactNeighborY="33408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noFill/>
        <a:ln>
          <a:solidFill>
            <a:srgbClr val="00B0F0"/>
          </a:solidFill>
        </a:ln>
      </dgm:spPr>
      <dgm:t>
        <a:bodyPr/>
        <a:lstStyle/>
        <a:p>
          <a:endParaRPr lang="zh-CN" altLang="en-US"/>
        </a:p>
      </dgm:t>
    </dgm:pt>
    <dgm:pt modelId="{0EC3A308-5AD5-43CF-80C9-EA8416487895}" type="pres">
      <dgm:prSet presAssocID="{BD046EA3-AD4C-4E5B-932B-D9AB27ED04D7}" presName="leftArrowText" presStyleLbl="node1" presStyleIdx="0" presStyleCnt="1" custLinFactNeighborX="6169" custLinFactNeighborY="7528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0F8C5C2-F48B-49F9-A7E7-BDC41DDE9200}" type="pres">
      <dgm:prSet presAssocID="{BD046EA3-AD4C-4E5B-932B-D9AB27ED04D7}" presName="rightArrowText" presStyleLbl="node1" presStyleIdx="0" presStyleCnt="1" custLinFactNeighborX="-3559" custLinFactNeighborY="6348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F3F3300-F211-42F3-AAC5-1B1B7B9887D8}" type="presOf" srcId="{08C4F5C2-E38E-4503-888C-3A7D5EFF0498}" destId="{0EC3A308-5AD5-43CF-80C9-EA8416487895}" srcOrd="0" destOrd="0" presId="urn:microsoft.com/office/officeart/2005/8/layout/arrow6"/>
    <dgm:cxn modelId="{3A2FF14B-F15E-49BE-8D61-60C730042CB7}" type="presOf" srcId="{88472F69-4835-44B6-8FEE-9B7F319D6DA3}" destId="{80F8C5C2-F48B-49F9-A7E7-BDC41DDE9200}" srcOrd="0" destOrd="0" presId="urn:microsoft.com/office/officeart/2005/8/layout/arrow6"/>
    <dgm:cxn modelId="{C7941060-E651-49F1-A71C-843576E384AF}" srcId="{BD046EA3-AD4C-4E5B-932B-D9AB27ED04D7}" destId="{21462616-657E-434B-9711-0685EAF886DA}" srcOrd="2" destOrd="0" parTransId="{CD5ACAC8-2E2B-48F6-B8C4-A27199775E88}" sibTransId="{16282C75-369F-4E5A-94FF-9DD7EB04E81A}"/>
    <dgm:cxn modelId="{513CE8B2-CAE6-4551-B105-B049D041106B}" srcId="{BD046EA3-AD4C-4E5B-932B-D9AB27ED04D7}" destId="{88472F69-4835-44B6-8FEE-9B7F319D6DA3}" srcOrd="1" destOrd="0" parTransId="{3E0021CA-6B2C-4967-8DB6-06E0C735E13A}" sibTransId="{C8C7F4DE-0E22-45A0-AA4B-3F8E0CE139C7}"/>
    <dgm:cxn modelId="{345C067B-4FB2-423E-958D-22216E18FA2C}" type="presOf" srcId="{BD046EA3-AD4C-4E5B-932B-D9AB27ED04D7}" destId="{C997ABB6-4F20-4272-8C33-4D0396135CD8}" srcOrd="0" destOrd="0" presId="urn:microsoft.com/office/officeart/2005/8/layout/arrow6"/>
    <dgm:cxn modelId="{A868642A-78D5-4CD1-BD40-21B80C774A81}" srcId="{BD046EA3-AD4C-4E5B-932B-D9AB27ED04D7}" destId="{08C4F5C2-E38E-4503-888C-3A7D5EFF0498}" srcOrd="0" destOrd="0" parTransId="{DFC35081-B6AC-4CE4-A72C-6971C0EDEAC7}" sibTransId="{69EA0FEE-4BB0-46AF-B7CD-FC1EBCC3BF48}"/>
    <dgm:cxn modelId="{B23553C3-66AB-4A7C-8B82-BDA138BA57B5}" srcId="{BD046EA3-AD4C-4E5B-932B-D9AB27ED04D7}" destId="{B71534BA-C143-48FA-BD8F-4E3680A55F39}" srcOrd="3" destOrd="0" parTransId="{E081C5D8-BD32-445D-B5AB-23462FD2EC8D}" sibTransId="{8A9E44BC-D015-435E-B462-F7F8F454F485}"/>
    <dgm:cxn modelId="{53DF6749-EC35-4451-9141-ACD500024FA6}" type="presParOf" srcId="{C997ABB6-4F20-4272-8C33-4D0396135CD8}" destId="{6035A045-9078-4189-900A-77329721A2BC}" srcOrd="0" destOrd="0" presId="urn:microsoft.com/office/officeart/2005/8/layout/arrow6"/>
    <dgm:cxn modelId="{C1DD400F-66CD-434D-B17E-BFE4619E8433}" type="presParOf" srcId="{C997ABB6-4F20-4272-8C33-4D0396135CD8}" destId="{0EC3A308-5AD5-43CF-80C9-EA8416487895}" srcOrd="1" destOrd="0" presId="urn:microsoft.com/office/officeart/2005/8/layout/arrow6"/>
    <dgm:cxn modelId="{CB6BB583-9458-4B98-9A8D-B9922E92D56D}" type="presParOf" srcId="{C997ABB6-4F20-4272-8C33-4D0396135CD8}" destId="{80F8C5C2-F48B-49F9-A7E7-BDC41DDE9200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00CC1D-E106-4345-8647-204872A31861}">
      <dsp:nvSpPr>
        <dsp:cNvPr id="0" name=""/>
        <dsp:cNvSpPr/>
      </dsp:nvSpPr>
      <dsp:spPr>
        <a:xfrm>
          <a:off x="0" y="453490"/>
          <a:ext cx="7958752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04B333D-0400-4937-B03E-D23AB77F6DDC}">
      <dsp:nvSpPr>
        <dsp:cNvPr id="0" name=""/>
        <dsp:cNvSpPr/>
      </dsp:nvSpPr>
      <dsp:spPr>
        <a:xfrm>
          <a:off x="397937" y="40210"/>
          <a:ext cx="5571126" cy="8265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0575" tIns="0" rIns="210575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千人一面：大家看到一样</a:t>
          </a:r>
          <a:endParaRPr lang="zh-CN" altLang="en-US" sz="28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38286" y="80559"/>
        <a:ext cx="5490428" cy="745862"/>
      </dsp:txXfrm>
    </dsp:sp>
    <dsp:sp modelId="{FDE153B5-DE89-4B92-9BD4-758AF9FFC00D}">
      <dsp:nvSpPr>
        <dsp:cNvPr id="0" name=""/>
        <dsp:cNvSpPr/>
      </dsp:nvSpPr>
      <dsp:spPr>
        <a:xfrm>
          <a:off x="0" y="1723571"/>
          <a:ext cx="7958752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61210EE-1FF2-4AA0-842E-50254854801A}">
      <dsp:nvSpPr>
        <dsp:cNvPr id="0" name=""/>
        <dsp:cNvSpPr/>
      </dsp:nvSpPr>
      <dsp:spPr>
        <a:xfrm>
          <a:off x="397937" y="1310290"/>
          <a:ext cx="5571126" cy="82656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0575" tIns="0" rIns="210575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无法快速找到适合自己口味的</a:t>
          </a:r>
          <a:endParaRPr lang="zh-CN" altLang="en-US" sz="28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38286" y="1350639"/>
        <a:ext cx="5490428" cy="745862"/>
      </dsp:txXfrm>
    </dsp:sp>
    <dsp:sp modelId="{278B33DA-9C87-4E58-85CF-02BE08C37FB3}">
      <dsp:nvSpPr>
        <dsp:cNvPr id="0" name=""/>
        <dsp:cNvSpPr/>
      </dsp:nvSpPr>
      <dsp:spPr>
        <a:xfrm>
          <a:off x="0" y="2993651"/>
          <a:ext cx="7958752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8015108-9387-4313-A783-7393D99980F3}">
      <dsp:nvSpPr>
        <dsp:cNvPr id="0" name=""/>
        <dsp:cNvSpPr/>
      </dsp:nvSpPr>
      <dsp:spPr>
        <a:xfrm>
          <a:off x="397937" y="2580371"/>
          <a:ext cx="5571126" cy="82656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0575" tIns="0" rIns="210575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食堂大锅饭 </a:t>
          </a:r>
          <a:r>
            <a:rPr lang="en-US" altLang="zh-CN" sz="28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vs </a:t>
          </a:r>
          <a:r>
            <a:rPr lang="zh-CN" altLang="en-US" sz="28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会所定制私厨</a:t>
          </a:r>
          <a:endParaRPr lang="zh-CN" altLang="en-US" sz="28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38286" y="2620720"/>
        <a:ext cx="5490428" cy="7458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D1B48-4775-4C2B-B953-343ABD40707C}">
      <dsp:nvSpPr>
        <dsp:cNvPr id="0" name=""/>
        <dsp:cNvSpPr/>
      </dsp:nvSpPr>
      <dsp:spPr>
        <a:xfrm>
          <a:off x="1843404" y="375"/>
          <a:ext cx="2765107" cy="1462662"/>
        </a:xfrm>
        <a:prstGeom prst="rightArrow">
          <a:avLst>
            <a:gd name="adj1" fmla="val 75000"/>
            <a:gd name="adj2" fmla="val 50000"/>
          </a:avLst>
        </a:prstGeom>
        <a:solidFill>
          <a:srgbClr val="92D050">
            <a:alpha val="90000"/>
          </a:srgb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不同类型内容</a:t>
          </a:r>
          <a:endParaRPr lang="zh-CN" altLang="en-US" sz="24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不同风格主播</a:t>
          </a:r>
          <a:endParaRPr lang="zh-CN" altLang="en-US" sz="24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843404" y="183208"/>
        <a:ext cx="2216609" cy="1096996"/>
      </dsp:txXfrm>
    </dsp:sp>
    <dsp:sp modelId="{B81F332A-3AE3-4272-86CD-20B9694CC63E}">
      <dsp:nvSpPr>
        <dsp:cNvPr id="0" name=""/>
        <dsp:cNvSpPr/>
      </dsp:nvSpPr>
      <dsp:spPr>
        <a:xfrm>
          <a:off x="0" y="375"/>
          <a:ext cx="1843404" cy="1462662"/>
        </a:xfrm>
        <a:prstGeom prst="roundRect">
          <a:avLst/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主播</a:t>
          </a:r>
          <a:endParaRPr lang="zh-CN" altLang="en-US" sz="40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1401" y="71776"/>
        <a:ext cx="1700602" cy="1319860"/>
      </dsp:txXfrm>
    </dsp:sp>
    <dsp:sp modelId="{2168DF82-C95E-4259-A686-75AF04F59697}">
      <dsp:nvSpPr>
        <dsp:cNvPr id="0" name=""/>
        <dsp:cNvSpPr/>
      </dsp:nvSpPr>
      <dsp:spPr>
        <a:xfrm>
          <a:off x="1843404" y="1609303"/>
          <a:ext cx="2765107" cy="1462662"/>
        </a:xfrm>
        <a:prstGeom prst="rightArrow">
          <a:avLst>
            <a:gd name="adj1" fmla="val 75000"/>
            <a:gd name="adj2" fmla="val 50000"/>
          </a:avLst>
        </a:prstGeom>
        <a:solidFill>
          <a:srgbClr val="00B0F0">
            <a:alpha val="90000"/>
          </a:srgbClr>
        </a:solidFill>
        <a:ln w="9525" cap="flat" cmpd="sng" algn="ctr">
          <a:solidFill>
            <a:schemeClr val="accent5">
              <a:tint val="40000"/>
              <a:alpha val="90000"/>
              <a:hueOff val="-10740482"/>
              <a:satOff val="48253"/>
              <a:lumOff val="331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不同口味喜好</a:t>
          </a:r>
          <a:endParaRPr lang="zh-CN" altLang="en-US" sz="24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不同画像用户</a:t>
          </a:r>
          <a:endParaRPr lang="zh-CN" altLang="en-US" sz="24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843404" y="1792136"/>
        <a:ext cx="2216609" cy="1096996"/>
      </dsp:txXfrm>
    </dsp:sp>
    <dsp:sp modelId="{E5558809-42AE-4AB9-943F-52A559C93D81}">
      <dsp:nvSpPr>
        <dsp:cNvPr id="0" name=""/>
        <dsp:cNvSpPr/>
      </dsp:nvSpPr>
      <dsp:spPr>
        <a:xfrm>
          <a:off x="0" y="1609303"/>
          <a:ext cx="1843404" cy="1462662"/>
        </a:xfrm>
        <a:prstGeom prst="roundRect">
          <a:avLst/>
        </a:prstGeom>
        <a:solidFill>
          <a:srgbClr val="0070C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用户</a:t>
          </a:r>
          <a:endParaRPr lang="zh-CN" altLang="en-US" sz="40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1401" y="1680704"/>
        <a:ext cx="1700602" cy="13198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13E14D-9203-4D5C-AB33-233561BF6C2F}">
      <dsp:nvSpPr>
        <dsp:cNvPr id="0" name=""/>
        <dsp:cNvSpPr/>
      </dsp:nvSpPr>
      <dsp:spPr>
        <a:xfrm>
          <a:off x="204798" y="788"/>
          <a:ext cx="792896" cy="792896"/>
        </a:xfrm>
        <a:prstGeom prst="ellipse">
          <a:avLst/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特点</a:t>
          </a:r>
          <a:endParaRPr lang="zh-CN" altLang="en-US" sz="20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20915" y="116905"/>
        <a:ext cx="560662" cy="560662"/>
      </dsp:txXfrm>
    </dsp:sp>
    <dsp:sp modelId="{A7BF1F9F-1809-42F2-A2C1-5311F4F6C30A}">
      <dsp:nvSpPr>
        <dsp:cNvPr id="0" name=""/>
        <dsp:cNvSpPr/>
      </dsp:nvSpPr>
      <dsp:spPr>
        <a:xfrm>
          <a:off x="371306" y="858068"/>
          <a:ext cx="459879" cy="459879"/>
        </a:xfrm>
        <a:prstGeom prst="mathPlu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700" kern="1200"/>
        </a:p>
      </dsp:txBody>
      <dsp:txXfrm>
        <a:off x="432263" y="1033926"/>
        <a:ext cx="337965" cy="108163"/>
      </dsp:txXfrm>
    </dsp:sp>
    <dsp:sp modelId="{9F1784DB-2E1D-43C9-91BC-19423344E3E4}">
      <dsp:nvSpPr>
        <dsp:cNvPr id="0" name=""/>
        <dsp:cNvSpPr/>
      </dsp:nvSpPr>
      <dsp:spPr>
        <a:xfrm>
          <a:off x="204798" y="1382331"/>
          <a:ext cx="792896" cy="792896"/>
        </a:xfrm>
        <a:prstGeom prst="ellipse">
          <a:avLst/>
        </a:prstGeom>
        <a:solidFill>
          <a:srgbClr val="0070C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喜好</a:t>
          </a:r>
          <a:endParaRPr lang="zh-CN" altLang="en-US" sz="20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20915" y="1498448"/>
        <a:ext cx="560662" cy="560662"/>
      </dsp:txXfrm>
    </dsp:sp>
    <dsp:sp modelId="{475A12FA-BBD9-45BB-8F8B-B72504B1A686}">
      <dsp:nvSpPr>
        <dsp:cNvPr id="0" name=""/>
        <dsp:cNvSpPr/>
      </dsp:nvSpPr>
      <dsp:spPr>
        <a:xfrm>
          <a:off x="1116629" y="940529"/>
          <a:ext cx="252141" cy="2949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/>
        </a:p>
      </dsp:txBody>
      <dsp:txXfrm>
        <a:off x="1116629" y="999520"/>
        <a:ext cx="176499" cy="176975"/>
      </dsp:txXfrm>
    </dsp:sp>
    <dsp:sp modelId="{13B85369-03AA-491F-908B-F5D9EBFADC56}">
      <dsp:nvSpPr>
        <dsp:cNvPr id="0" name=""/>
        <dsp:cNvSpPr/>
      </dsp:nvSpPr>
      <dsp:spPr>
        <a:xfrm>
          <a:off x="1473432" y="295111"/>
          <a:ext cx="1585792" cy="1585792"/>
        </a:xfrm>
        <a:prstGeom prst="ellipse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推荐</a:t>
          </a:r>
          <a:endParaRPr lang="zh-CN" altLang="en-US" sz="40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705666" y="527345"/>
        <a:ext cx="1121324" cy="11213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35A045-9078-4189-900A-77329721A2BC}">
      <dsp:nvSpPr>
        <dsp:cNvPr id="0" name=""/>
        <dsp:cNvSpPr/>
      </dsp:nvSpPr>
      <dsp:spPr>
        <a:xfrm>
          <a:off x="0" y="1519567"/>
          <a:ext cx="4819054" cy="1496528"/>
        </a:xfrm>
        <a:prstGeom prst="leftRightRibbon">
          <a:avLst/>
        </a:prstGeom>
        <a:noFill/>
        <a:ln w="38100" cap="flat" cmpd="sng" algn="ctr">
          <a:solidFill>
            <a:srgbClr val="00B0F0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</dsp:sp>
    <dsp:sp modelId="{0EC3A308-5AD5-43CF-80C9-EA8416487895}">
      <dsp:nvSpPr>
        <dsp:cNvPr id="0" name=""/>
        <dsp:cNvSpPr/>
      </dsp:nvSpPr>
      <dsp:spPr>
        <a:xfrm>
          <a:off x="676391" y="1708477"/>
          <a:ext cx="1590287" cy="944534"/>
        </a:xfrm>
        <a:prstGeom prst="rect">
          <a:avLst/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42672" rIns="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使用属性标签权重，利用欧式距离求相似度。</a:t>
          </a:r>
          <a:r>
            <a:rPr lang="zh-CN" altLang="en-US" sz="1200" kern="12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相似度偏大。</a:t>
          </a:r>
          <a:endParaRPr lang="zh-CN" altLang="en-US" sz="1200" kern="1200" dirty="0">
            <a:solidFill>
              <a:srgbClr val="C0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76391" y="1708477"/>
        <a:ext cx="1590287" cy="944534"/>
      </dsp:txXfrm>
    </dsp:sp>
    <dsp:sp modelId="{80F8C5C2-F48B-49F9-A7E7-BDC41DDE9200}">
      <dsp:nvSpPr>
        <dsp:cNvPr id="0" name=""/>
        <dsp:cNvSpPr/>
      </dsp:nvSpPr>
      <dsp:spPr>
        <a:xfrm>
          <a:off x="2342638" y="1905432"/>
          <a:ext cx="1879431" cy="944534"/>
        </a:xfrm>
        <a:prstGeom prst="rect">
          <a:avLst/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42672" rIns="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根据属性标签的相同个数计算相似度。</a:t>
          </a:r>
          <a:r>
            <a:rPr lang="zh-CN" altLang="en-US" sz="1200" kern="12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相似度更合理。</a:t>
          </a:r>
          <a:endParaRPr lang="zh-CN" altLang="en-US" sz="1200" kern="1200" dirty="0">
            <a:solidFill>
              <a:srgbClr val="C0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342638" y="1905432"/>
        <a:ext cx="1879431" cy="9445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2C76FD-0F8C-4D72-8B67-633D1076A0DF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CB9560-D3D1-482E-83D1-C56490B3D0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799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B9560-D3D1-482E-83D1-C56490B3D0D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180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B9560-D3D1-482E-83D1-C56490B3D0D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4656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B9560-D3D1-482E-83D1-C56490B3D0D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485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B9560-D3D1-482E-83D1-C56490B3D0D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094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目前版本热门和推荐有一定的重合情况，都是基于分档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B9560-D3D1-482E-83D1-C56490B3D0D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680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B9560-D3D1-482E-83D1-C56490B3D0D6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429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B9560-D3D1-482E-83D1-C56490B3D0D6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081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渠道群体画像：算法学习寻找该群体最可能喜爱主播的成分，之后该渠道进入会自动匹配相关推荐，作为冷启动因子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B9560-D3D1-482E-83D1-C56490B3D0D6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179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语音：磁性、娃娃腔、沙哑</a:t>
            </a:r>
            <a:r>
              <a:rPr lang="en-US" altLang="zh-CN" dirty="0" smtClean="0"/>
              <a:t>……</a:t>
            </a:r>
          </a:p>
          <a:p>
            <a:r>
              <a:rPr lang="zh-CN" altLang="en-US" dirty="0" smtClean="0"/>
              <a:t>内容：污、聊自己、聊热点、尬聊（只是欢迎</a:t>
            </a:r>
            <a:r>
              <a:rPr lang="en-US" altLang="zh-CN" dirty="0" smtClean="0"/>
              <a:t>xxx</a:t>
            </a:r>
            <a:r>
              <a:rPr lang="zh-CN" altLang="en-US" dirty="0" smtClean="0"/>
              <a:t>谢谢</a:t>
            </a:r>
            <a:r>
              <a:rPr lang="en-US" altLang="zh-CN" dirty="0" smtClean="0"/>
              <a:t>xxx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图像：齐刘海、大胸、清纯装扮等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B9560-D3D1-482E-83D1-C56490B3D0D6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621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 userDrawn="1"/>
        </p:nvSpPr>
        <p:spPr>
          <a:xfrm>
            <a:off x="88495" y="95100"/>
            <a:ext cx="524526" cy="524526"/>
          </a:xfrm>
          <a:prstGeom prst="ellipse">
            <a:avLst/>
          </a:prstGeom>
          <a:noFill/>
          <a:ln w="31750">
            <a:solidFill>
              <a:srgbClr val="F9C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422" y="3452774"/>
            <a:ext cx="3094640" cy="194419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82" y="221003"/>
            <a:ext cx="253221" cy="28049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5238377"/>
            <a:ext cx="9636603" cy="16737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088" y="95101"/>
            <a:ext cx="1094662" cy="524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750" y="95100"/>
            <a:ext cx="1157574" cy="524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166" y="201050"/>
            <a:ext cx="1068645" cy="30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6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D92DE-85B5-C741-BAD5-392C3C3DC931}" type="datetimeFigureOut">
              <a:rPr kumimoji="1" lang="zh-CN" altLang="en-US" smtClean="0"/>
              <a:t>2020/5/29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BB100-A299-2843-B398-19B4124BAC4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121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67776" y="180128"/>
            <a:ext cx="2162413" cy="38427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80536" y="180128"/>
            <a:ext cx="6327061" cy="38427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D92DE-85B5-C741-BAD5-392C3C3DC931}" type="datetimeFigureOut">
              <a:rPr kumimoji="1" lang="zh-CN" altLang="en-US" smtClean="0"/>
              <a:t>2020/5/29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BB100-A299-2843-B398-19B4124BAC4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9861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5310710"/>
            <a:ext cx="9610725" cy="8625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73" tIns="36037" rIns="72073" bIns="36037"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422" y="3452774"/>
            <a:ext cx="3094640" cy="194419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5238377"/>
            <a:ext cx="9636603" cy="167370"/>
          </a:xfrm>
          <a:prstGeom prst="rect">
            <a:avLst/>
          </a:prstGeom>
        </p:spPr>
      </p:pic>
      <p:sp>
        <p:nvSpPr>
          <p:cNvPr id="17" name="椭圆 16"/>
          <p:cNvSpPr/>
          <p:nvPr userDrawn="1"/>
        </p:nvSpPr>
        <p:spPr>
          <a:xfrm>
            <a:off x="88495" y="95100"/>
            <a:ext cx="524526" cy="524526"/>
          </a:xfrm>
          <a:prstGeom prst="ellipse">
            <a:avLst/>
          </a:prstGeom>
          <a:noFill/>
          <a:ln w="31750">
            <a:solidFill>
              <a:srgbClr val="F9C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82" y="221003"/>
            <a:ext cx="253221" cy="280491"/>
          </a:xfrm>
          <a:prstGeom prst="rect">
            <a:avLst/>
          </a:prstGeom>
        </p:spPr>
      </p:pic>
      <p:pic>
        <p:nvPicPr>
          <p:cNvPr id="19" name="Picture 3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088" y="95101"/>
            <a:ext cx="1094662" cy="524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4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750" y="95100"/>
            <a:ext cx="1157574" cy="524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5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324" y="95100"/>
            <a:ext cx="1476738" cy="524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783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9182" y="3472477"/>
            <a:ext cx="8169116" cy="107326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59182" y="2290382"/>
            <a:ext cx="8169116" cy="1182092"/>
          </a:xfrm>
        </p:spPr>
        <p:txBody>
          <a:bodyPr anchor="b"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603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72073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3pPr>
            <a:lvl4pPr marL="1081095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 marL="144146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  <a:lvl6pPr marL="1801825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6pPr>
            <a:lvl7pPr marL="216219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7pPr>
            <a:lvl8pPr marL="2522555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8pPr>
            <a:lvl9pPr marL="288292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D92DE-85B5-C741-BAD5-392C3C3DC931}" type="datetimeFigureOut">
              <a:rPr kumimoji="1" lang="zh-CN" altLang="en-US" smtClean="0"/>
              <a:t>2020/5/29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BB100-A299-2843-B398-19B4124BAC4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425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0536" y="1050750"/>
            <a:ext cx="4244737" cy="297211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85452" y="1050750"/>
            <a:ext cx="4244737" cy="297211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D92DE-85B5-C741-BAD5-392C3C3DC931}" type="datetimeFigureOut">
              <a:rPr kumimoji="1" lang="zh-CN" altLang="en-US" smtClean="0"/>
              <a:t>2020/5/29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BB100-A299-2843-B398-19B4124BAC4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247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0537" y="216405"/>
            <a:ext cx="8649653" cy="900642"/>
          </a:xfrm>
        </p:spPr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80536" y="1209612"/>
            <a:ext cx="4246406" cy="504110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60365" indent="0">
              <a:buNone/>
              <a:defRPr sz="1600" b="1"/>
            </a:lvl2pPr>
            <a:lvl3pPr marL="720730" indent="0">
              <a:buNone/>
              <a:defRPr sz="1400" b="1"/>
            </a:lvl3pPr>
            <a:lvl4pPr marL="1081095" indent="0">
              <a:buNone/>
              <a:defRPr sz="1300" b="1"/>
            </a:lvl4pPr>
            <a:lvl5pPr marL="1441460" indent="0">
              <a:buNone/>
              <a:defRPr sz="1300" b="1"/>
            </a:lvl5pPr>
            <a:lvl6pPr marL="1801825" indent="0">
              <a:buNone/>
              <a:defRPr sz="1300" b="1"/>
            </a:lvl6pPr>
            <a:lvl7pPr marL="2162190" indent="0">
              <a:buNone/>
              <a:defRPr sz="1300" b="1"/>
            </a:lvl7pPr>
            <a:lvl8pPr marL="2522555" indent="0">
              <a:buNone/>
              <a:defRPr sz="1300" b="1"/>
            </a:lvl8pPr>
            <a:lvl9pPr marL="2882920" indent="0">
              <a:buNone/>
              <a:defRPr sz="13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0536" y="1713721"/>
            <a:ext cx="4246406" cy="3113469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882117" y="1209612"/>
            <a:ext cx="4248074" cy="504110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60365" indent="0">
              <a:buNone/>
              <a:defRPr sz="1600" b="1"/>
            </a:lvl2pPr>
            <a:lvl3pPr marL="720730" indent="0">
              <a:buNone/>
              <a:defRPr sz="1400" b="1"/>
            </a:lvl3pPr>
            <a:lvl4pPr marL="1081095" indent="0">
              <a:buNone/>
              <a:defRPr sz="1300" b="1"/>
            </a:lvl4pPr>
            <a:lvl5pPr marL="1441460" indent="0">
              <a:buNone/>
              <a:defRPr sz="1300" b="1"/>
            </a:lvl5pPr>
            <a:lvl6pPr marL="1801825" indent="0">
              <a:buNone/>
              <a:defRPr sz="1300" b="1"/>
            </a:lvl6pPr>
            <a:lvl7pPr marL="2162190" indent="0">
              <a:buNone/>
              <a:defRPr sz="1300" b="1"/>
            </a:lvl7pPr>
            <a:lvl8pPr marL="2522555" indent="0">
              <a:buNone/>
              <a:defRPr sz="1300" b="1"/>
            </a:lvl8pPr>
            <a:lvl9pPr marL="2882920" indent="0">
              <a:buNone/>
              <a:defRPr sz="13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882117" y="1713721"/>
            <a:ext cx="4248074" cy="3113469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D92DE-85B5-C741-BAD5-392C3C3DC931}" type="datetimeFigureOut">
              <a:rPr kumimoji="1" lang="zh-CN" altLang="en-US" smtClean="0"/>
              <a:t>2020/5/29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BB100-A299-2843-B398-19B4124BAC4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10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D92DE-85B5-C741-BAD5-392C3C3DC931}" type="datetimeFigureOut">
              <a:rPr kumimoji="1" lang="zh-CN" altLang="en-US" smtClean="0"/>
              <a:t>2020/5/29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BB100-A299-2843-B398-19B4124BAC4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67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D92DE-85B5-C741-BAD5-392C3C3DC931}" type="datetimeFigureOut">
              <a:rPr kumimoji="1" lang="zh-CN" altLang="en-US" smtClean="0"/>
              <a:t>2020/5/29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BB100-A299-2843-B398-19B4124BAC4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97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0540" y="215155"/>
            <a:ext cx="3161862" cy="915653"/>
          </a:xfrm>
        </p:spPr>
        <p:txBody>
          <a:bodyPr anchor="b"/>
          <a:lstStyle>
            <a:lvl1pPr algn="l">
              <a:defRPr sz="16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57527" y="215156"/>
            <a:ext cx="5372662" cy="4612036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80540" y="1130808"/>
            <a:ext cx="3161862" cy="3696384"/>
          </a:xfrm>
        </p:spPr>
        <p:txBody>
          <a:bodyPr/>
          <a:lstStyle>
            <a:lvl1pPr marL="0" indent="0">
              <a:buNone/>
              <a:defRPr sz="1100"/>
            </a:lvl1pPr>
            <a:lvl2pPr marL="360365" indent="0">
              <a:buNone/>
              <a:defRPr sz="900"/>
            </a:lvl2pPr>
            <a:lvl3pPr marL="720730" indent="0">
              <a:buNone/>
              <a:defRPr sz="800"/>
            </a:lvl3pPr>
            <a:lvl4pPr marL="1081095" indent="0">
              <a:buNone/>
              <a:defRPr sz="700"/>
            </a:lvl4pPr>
            <a:lvl5pPr marL="1441460" indent="0">
              <a:buNone/>
              <a:defRPr sz="700"/>
            </a:lvl5pPr>
            <a:lvl6pPr marL="1801825" indent="0">
              <a:buNone/>
              <a:defRPr sz="700"/>
            </a:lvl6pPr>
            <a:lvl7pPr marL="2162190" indent="0">
              <a:buNone/>
              <a:defRPr sz="700"/>
            </a:lvl7pPr>
            <a:lvl8pPr marL="2522555" indent="0">
              <a:buNone/>
              <a:defRPr sz="700"/>
            </a:lvl8pPr>
            <a:lvl9pPr marL="2882920" indent="0">
              <a:buNone/>
              <a:defRPr sz="7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D92DE-85B5-C741-BAD5-392C3C3DC931}" type="datetimeFigureOut">
              <a:rPr kumimoji="1" lang="zh-CN" altLang="en-US" smtClean="0"/>
              <a:t>2020/5/29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BB100-A299-2843-B398-19B4124BAC4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387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83771" y="3782696"/>
            <a:ext cx="5766435" cy="446569"/>
          </a:xfrm>
        </p:spPr>
        <p:txBody>
          <a:bodyPr anchor="b"/>
          <a:lstStyle>
            <a:lvl1pPr algn="l">
              <a:defRPr sz="16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883771" y="482844"/>
            <a:ext cx="5766435" cy="3242310"/>
          </a:xfrm>
        </p:spPr>
        <p:txBody>
          <a:bodyPr/>
          <a:lstStyle>
            <a:lvl1pPr marL="0" indent="0">
              <a:buNone/>
              <a:defRPr sz="2500"/>
            </a:lvl1pPr>
            <a:lvl2pPr marL="360365" indent="0">
              <a:buNone/>
              <a:defRPr sz="2200"/>
            </a:lvl2pPr>
            <a:lvl3pPr marL="720730" indent="0">
              <a:buNone/>
              <a:defRPr sz="1900"/>
            </a:lvl3pPr>
            <a:lvl4pPr marL="1081095" indent="0">
              <a:buNone/>
              <a:defRPr sz="1600"/>
            </a:lvl4pPr>
            <a:lvl5pPr marL="1441460" indent="0">
              <a:buNone/>
              <a:defRPr sz="1600"/>
            </a:lvl5pPr>
            <a:lvl6pPr marL="1801825" indent="0">
              <a:buNone/>
              <a:defRPr sz="1600"/>
            </a:lvl6pPr>
            <a:lvl7pPr marL="2162190" indent="0">
              <a:buNone/>
              <a:defRPr sz="1600"/>
            </a:lvl7pPr>
            <a:lvl8pPr marL="2522555" indent="0">
              <a:buNone/>
              <a:defRPr sz="1600"/>
            </a:lvl8pPr>
            <a:lvl9pPr marL="2882920" indent="0">
              <a:buNone/>
              <a:defRPr sz="16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883771" y="4229265"/>
            <a:ext cx="5766435" cy="634201"/>
          </a:xfrm>
        </p:spPr>
        <p:txBody>
          <a:bodyPr/>
          <a:lstStyle>
            <a:lvl1pPr marL="0" indent="0">
              <a:buNone/>
              <a:defRPr sz="1100"/>
            </a:lvl1pPr>
            <a:lvl2pPr marL="360365" indent="0">
              <a:buNone/>
              <a:defRPr sz="900"/>
            </a:lvl2pPr>
            <a:lvl3pPr marL="720730" indent="0">
              <a:buNone/>
              <a:defRPr sz="800"/>
            </a:lvl3pPr>
            <a:lvl4pPr marL="1081095" indent="0">
              <a:buNone/>
              <a:defRPr sz="700"/>
            </a:lvl4pPr>
            <a:lvl5pPr marL="1441460" indent="0">
              <a:buNone/>
              <a:defRPr sz="700"/>
            </a:lvl5pPr>
            <a:lvl6pPr marL="1801825" indent="0">
              <a:buNone/>
              <a:defRPr sz="700"/>
            </a:lvl6pPr>
            <a:lvl7pPr marL="2162190" indent="0">
              <a:buNone/>
              <a:defRPr sz="700"/>
            </a:lvl7pPr>
            <a:lvl8pPr marL="2522555" indent="0">
              <a:buNone/>
              <a:defRPr sz="700"/>
            </a:lvl8pPr>
            <a:lvl9pPr marL="2882920" indent="0">
              <a:buNone/>
              <a:defRPr sz="7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D92DE-85B5-C741-BAD5-392C3C3DC931}" type="datetimeFigureOut">
              <a:rPr kumimoji="1" lang="zh-CN" altLang="en-US" smtClean="0"/>
              <a:t>2020/5/29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BB100-A299-2843-B398-19B4124BAC4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771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80537" y="216405"/>
            <a:ext cx="8649653" cy="900642"/>
          </a:xfrm>
          <a:prstGeom prst="rect">
            <a:avLst/>
          </a:prstGeom>
        </p:spPr>
        <p:txBody>
          <a:bodyPr vert="horz" lIns="72073" tIns="36037" rIns="72073" bIns="36037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80537" y="1260899"/>
            <a:ext cx="8649653" cy="3566291"/>
          </a:xfrm>
          <a:prstGeom prst="rect">
            <a:avLst/>
          </a:prstGeom>
        </p:spPr>
        <p:txBody>
          <a:bodyPr vert="horz" lIns="72073" tIns="36037" rIns="72073" bIns="36037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80537" y="5008570"/>
            <a:ext cx="2242502" cy="287705"/>
          </a:xfrm>
          <a:prstGeom prst="rect">
            <a:avLst/>
          </a:prstGeom>
        </p:spPr>
        <p:txBody>
          <a:bodyPr vert="horz" lIns="72073" tIns="36037" rIns="72073" bIns="36037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D92DE-85B5-C741-BAD5-392C3C3DC931}" type="datetimeFigureOut">
              <a:rPr kumimoji="1" lang="zh-CN" altLang="en-US" smtClean="0"/>
              <a:t>2020/5/29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283665" y="5008570"/>
            <a:ext cx="3043397" cy="287705"/>
          </a:xfrm>
          <a:prstGeom prst="rect">
            <a:avLst/>
          </a:prstGeom>
        </p:spPr>
        <p:txBody>
          <a:bodyPr vert="horz" lIns="72073" tIns="36037" rIns="72073" bIns="36037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87688" y="5008570"/>
            <a:ext cx="2242502" cy="287705"/>
          </a:xfrm>
          <a:prstGeom prst="rect">
            <a:avLst/>
          </a:prstGeom>
        </p:spPr>
        <p:txBody>
          <a:bodyPr vert="horz" lIns="72073" tIns="36037" rIns="72073" bIns="36037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BB100-A299-2843-B398-19B4124BAC4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7861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360365" rtl="0" eaLnBrk="1" latinLnBrk="0" hangingPunct="1"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274" indent="-270274" algn="l" defTabSz="360365" rtl="0" eaLnBrk="1" latinLnBrk="0" hangingPunct="1">
        <a:spcBef>
          <a:spcPct val="20000"/>
        </a:spcBef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585593" indent="-225228" algn="l" defTabSz="360365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900913" indent="-180183" algn="l" defTabSz="360365" rtl="0" eaLnBrk="1" latinLnBrk="0" hangingPunct="1">
        <a:spcBef>
          <a:spcPct val="200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278" indent="-180183" algn="l" defTabSz="360365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1643" indent="-180183" algn="l" defTabSz="360365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982008" indent="-180183" algn="l" defTabSz="360365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42373" indent="-180183" algn="l" defTabSz="360365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02738" indent="-180183" algn="l" defTabSz="360365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063103" indent="-180183" algn="l" defTabSz="360365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3603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5" algn="l" defTabSz="3603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20730" algn="l" defTabSz="3603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81095" algn="l" defTabSz="3603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41460" algn="l" defTabSz="3603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01825" algn="l" defTabSz="3603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62190" algn="l" defTabSz="3603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22555" algn="l" defTabSz="3603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82920" algn="l" defTabSz="3603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jp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1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22.png"/><Relationship Id="rId9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44.png"/><Relationship Id="rId5" Type="http://schemas.openxmlformats.org/officeDocument/2006/relationships/image" Target="../media/image24.png"/><Relationship Id="rId10" Type="http://schemas.openxmlformats.org/officeDocument/2006/relationships/image" Target="../media/image39.png"/><Relationship Id="rId4" Type="http://schemas.openxmlformats.org/officeDocument/2006/relationships/image" Target="../media/image23.png"/><Relationship Id="rId9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422" y="3452774"/>
            <a:ext cx="3094640" cy="19441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4" y="0"/>
            <a:ext cx="9680632" cy="540385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0" y="-19051"/>
            <a:ext cx="9671108" cy="5422900"/>
          </a:xfrm>
          <a:prstGeom prst="rect">
            <a:avLst/>
          </a:prstGeom>
          <a:gradFill>
            <a:gsLst>
              <a:gs pos="0">
                <a:schemeClr val="tx1">
                  <a:alpha val="92000"/>
                </a:schemeClr>
              </a:gs>
              <a:gs pos="79000">
                <a:schemeClr val="tx1">
                  <a:alpha val="33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73" tIns="36037" rIns="72073" bIns="36037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6" name="文本框 4"/>
          <p:cNvSpPr txBox="1"/>
          <p:nvPr/>
        </p:nvSpPr>
        <p:spPr bwMode="auto">
          <a:xfrm>
            <a:off x="8654176" y="-47626"/>
            <a:ext cx="990977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4000" b="1" kern="100" dirty="0" smtClean="0">
                <a:solidFill>
                  <a:srgbClr val="F9C206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2017</a:t>
            </a:r>
            <a:endParaRPr lang="zh-CN" altLang="en-US" sz="4000" b="1" kern="100" dirty="0">
              <a:solidFill>
                <a:srgbClr val="F9C206"/>
              </a:solidFill>
              <a:latin typeface="Agency FB" panose="020B0503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760373" y="547126"/>
            <a:ext cx="73314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8" name="文本框 4"/>
          <p:cNvSpPr txBox="1"/>
          <p:nvPr/>
        </p:nvSpPr>
        <p:spPr bwMode="auto">
          <a:xfrm>
            <a:off x="8680616" y="586103"/>
            <a:ext cx="954107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0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聚米络共未来</a:t>
            </a:r>
            <a:endParaRPr lang="zh-CN" altLang="en-US" sz="10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9525" y="3942272"/>
            <a:ext cx="9680633" cy="14615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——</a:t>
            </a:r>
            <a:endParaRPr lang="zh-CN" altLang="en-US" dirty="0"/>
          </a:p>
        </p:txBody>
      </p:sp>
      <p:sp>
        <p:nvSpPr>
          <p:cNvPr id="33" name="标题 1"/>
          <p:cNvSpPr txBox="1">
            <a:spLocks/>
          </p:cNvSpPr>
          <p:nvPr/>
        </p:nvSpPr>
        <p:spPr>
          <a:xfrm>
            <a:off x="-9526" y="3745527"/>
            <a:ext cx="9680634" cy="900642"/>
          </a:xfrm>
          <a:prstGeom prst="rect">
            <a:avLst/>
          </a:prstGeom>
        </p:spPr>
        <p:txBody>
          <a:bodyPr vert="horz" lIns="72073" tIns="36037" rIns="72073" bIns="36037" rtlCol="0" anchor="ctr">
            <a:noAutofit/>
          </a:bodyPr>
          <a:lstStyle>
            <a:lvl1pPr algn="ctr" defTabSz="360365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600" b="1" dirty="0" smtClean="0">
                <a:solidFill>
                  <a:srgbClr val="FF7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个性化推荐介绍</a:t>
            </a:r>
            <a:endParaRPr kumimoji="1" lang="zh-CN" altLang="en-US" sz="3600" b="1" dirty="0">
              <a:solidFill>
                <a:srgbClr val="FF79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34" name="标题 1"/>
          <p:cNvSpPr txBox="1">
            <a:spLocks/>
          </p:cNvSpPr>
          <p:nvPr/>
        </p:nvSpPr>
        <p:spPr>
          <a:xfrm>
            <a:off x="-9524" y="4572370"/>
            <a:ext cx="9680632" cy="460720"/>
          </a:xfrm>
          <a:prstGeom prst="rect">
            <a:avLst/>
          </a:prstGeom>
        </p:spPr>
        <p:txBody>
          <a:bodyPr vert="horz" lIns="72073" tIns="36037" rIns="72073" bIns="36037" rtlCol="0" anchor="ctr">
            <a:noAutofit/>
          </a:bodyPr>
          <a:lstStyle>
            <a:lvl1pPr algn="ctr" defTabSz="360365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000" i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                                                            —— </a:t>
            </a:r>
            <a:r>
              <a:rPr kumimoji="1" lang="zh-CN" altLang="en-US" sz="2000" i="1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数据中心 石金普</a:t>
            </a:r>
            <a:endParaRPr kumimoji="1" lang="zh-CN" altLang="en-US" sz="2000" i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3105514"/>
            <a:ext cx="9680633" cy="863520"/>
          </a:xfrm>
          <a:prstGeom prst="rect">
            <a:avLst/>
          </a:prstGeom>
        </p:spPr>
      </p:pic>
      <p:sp>
        <p:nvSpPr>
          <p:cNvPr id="18" name="椭圆 17"/>
          <p:cNvSpPr/>
          <p:nvPr/>
        </p:nvSpPr>
        <p:spPr>
          <a:xfrm>
            <a:off x="4381260" y="932565"/>
            <a:ext cx="1053382" cy="1053382"/>
          </a:xfrm>
          <a:prstGeom prst="ellipse">
            <a:avLst/>
          </a:prstGeom>
          <a:noFill/>
          <a:ln w="44450">
            <a:solidFill>
              <a:srgbClr val="F9C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728" y="1172465"/>
            <a:ext cx="508533" cy="563298"/>
          </a:xfrm>
          <a:prstGeom prst="rect">
            <a:avLst/>
          </a:prstGeom>
        </p:spPr>
      </p:pic>
      <p:cxnSp>
        <p:nvCxnSpPr>
          <p:cNvPr id="23" name="直接连接符 22"/>
          <p:cNvCxnSpPr/>
          <p:nvPr/>
        </p:nvCxnSpPr>
        <p:spPr>
          <a:xfrm>
            <a:off x="2915728" y="1450630"/>
            <a:ext cx="1380224" cy="0"/>
          </a:xfrm>
          <a:prstGeom prst="line">
            <a:avLst/>
          </a:prstGeom>
          <a:ln w="3175">
            <a:solidFill>
              <a:srgbClr val="FAB406"/>
            </a:solidFill>
          </a:ln>
          <a:effectLst>
            <a:outerShdw blurRad="40000" dist="20000" dir="5400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5509403" y="1450630"/>
            <a:ext cx="1380224" cy="0"/>
          </a:xfrm>
          <a:prstGeom prst="line">
            <a:avLst/>
          </a:prstGeom>
          <a:ln w="3175">
            <a:solidFill>
              <a:srgbClr val="FAB406"/>
            </a:solidFill>
          </a:ln>
          <a:effectLst>
            <a:outerShdw blurRad="40000" dist="20000" dir="5400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图片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17877" y="2543175"/>
            <a:ext cx="378563" cy="378563"/>
          </a:xfrm>
          <a:prstGeom prst="ellipse">
            <a:avLst/>
          </a:prstGeom>
          <a:ln w="254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>
            <a:bevelT w="95250" h="31750"/>
            <a:contourClr>
              <a:srgbClr val="333333"/>
            </a:contourClr>
          </a:sp3d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79730" y="2543174"/>
            <a:ext cx="378563" cy="378563"/>
          </a:xfrm>
          <a:prstGeom prst="ellipse">
            <a:avLst/>
          </a:prstGeom>
          <a:ln w="254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4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>
            <a:bevelT w="95250" h="31750"/>
            <a:contourClr>
              <a:srgbClr val="333333"/>
            </a:contourClr>
          </a:sp3d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075" y="2625675"/>
            <a:ext cx="298103" cy="262017"/>
          </a:xfrm>
          <a:prstGeom prst="rect">
            <a:avLst/>
          </a:prstGeom>
        </p:spPr>
      </p:pic>
      <p:sp>
        <p:nvSpPr>
          <p:cNvPr id="20" name="椭圆 19"/>
          <p:cNvSpPr/>
          <p:nvPr/>
        </p:nvSpPr>
        <p:spPr>
          <a:xfrm>
            <a:off x="5446974" y="2549421"/>
            <a:ext cx="378563" cy="378563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40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>
            <a:spLocks/>
          </p:cNvSpPr>
          <p:nvPr/>
        </p:nvSpPr>
        <p:spPr>
          <a:xfrm>
            <a:off x="732487" y="70018"/>
            <a:ext cx="4951025" cy="605843"/>
          </a:xfrm>
          <a:prstGeom prst="rect">
            <a:avLst/>
          </a:prstGeom>
        </p:spPr>
        <p:txBody>
          <a:bodyPr vert="horz" lIns="72073" tIns="36037" rIns="72073" bIns="36037" rtlCol="0" anchor="ctr">
            <a:normAutofit/>
          </a:bodyPr>
          <a:lstStyle>
            <a:lvl1pPr algn="ctr" defTabSz="360365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3</a:t>
            </a:r>
            <a:r>
              <a:rPr kumimoji="1"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、整体系统架构</a:t>
            </a:r>
            <a:endParaRPr kumimoji="1"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220458" y="771114"/>
            <a:ext cx="7713584" cy="4454998"/>
            <a:chOff x="1214259" y="611316"/>
            <a:chExt cx="7713584" cy="4454998"/>
          </a:xfrm>
        </p:grpSpPr>
        <p:sp>
          <p:nvSpPr>
            <p:cNvPr id="4" name="任意多边形 3"/>
            <p:cNvSpPr/>
            <p:nvPr/>
          </p:nvSpPr>
          <p:spPr>
            <a:xfrm>
              <a:off x="1214259" y="611316"/>
              <a:ext cx="7713584" cy="684816"/>
            </a:xfrm>
            <a:custGeom>
              <a:avLst/>
              <a:gdLst>
                <a:gd name="connsiteX0" fmla="*/ 0 w 6351144"/>
                <a:gd name="connsiteY0" fmla="*/ 48105 h 481052"/>
                <a:gd name="connsiteX1" fmla="*/ 48105 w 6351144"/>
                <a:gd name="connsiteY1" fmla="*/ 0 h 481052"/>
                <a:gd name="connsiteX2" fmla="*/ 6303039 w 6351144"/>
                <a:gd name="connsiteY2" fmla="*/ 0 h 481052"/>
                <a:gd name="connsiteX3" fmla="*/ 6351144 w 6351144"/>
                <a:gd name="connsiteY3" fmla="*/ 48105 h 481052"/>
                <a:gd name="connsiteX4" fmla="*/ 6351144 w 6351144"/>
                <a:gd name="connsiteY4" fmla="*/ 432947 h 481052"/>
                <a:gd name="connsiteX5" fmla="*/ 6303039 w 6351144"/>
                <a:gd name="connsiteY5" fmla="*/ 481052 h 481052"/>
                <a:gd name="connsiteX6" fmla="*/ 48105 w 6351144"/>
                <a:gd name="connsiteY6" fmla="*/ 481052 h 481052"/>
                <a:gd name="connsiteX7" fmla="*/ 0 w 6351144"/>
                <a:gd name="connsiteY7" fmla="*/ 432947 h 481052"/>
                <a:gd name="connsiteX8" fmla="*/ 0 w 6351144"/>
                <a:gd name="connsiteY8" fmla="*/ 48105 h 481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1144" h="481052">
                  <a:moveTo>
                    <a:pt x="0" y="48105"/>
                  </a:moveTo>
                  <a:cubicBezTo>
                    <a:pt x="0" y="21537"/>
                    <a:pt x="21537" y="0"/>
                    <a:pt x="48105" y="0"/>
                  </a:cubicBezTo>
                  <a:lnTo>
                    <a:pt x="6303039" y="0"/>
                  </a:lnTo>
                  <a:cubicBezTo>
                    <a:pt x="6329607" y="0"/>
                    <a:pt x="6351144" y="21537"/>
                    <a:pt x="6351144" y="48105"/>
                  </a:cubicBezTo>
                  <a:lnTo>
                    <a:pt x="6351144" y="432947"/>
                  </a:lnTo>
                  <a:cubicBezTo>
                    <a:pt x="6351144" y="459515"/>
                    <a:pt x="6329607" y="481052"/>
                    <a:pt x="6303039" y="481052"/>
                  </a:cubicBezTo>
                  <a:lnTo>
                    <a:pt x="48105" y="481052"/>
                  </a:lnTo>
                  <a:cubicBezTo>
                    <a:pt x="21537" y="481052"/>
                    <a:pt x="0" y="459515"/>
                    <a:pt x="0" y="432947"/>
                  </a:cubicBezTo>
                  <a:lnTo>
                    <a:pt x="0" y="4810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5050" tIns="75050" rIns="75050" bIns="7505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b="1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推荐系统</a:t>
              </a:r>
              <a:r>
                <a:rPr lang="en-US" altLang="zh-CN" sz="2000" b="1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_Ver0.1</a:t>
              </a:r>
              <a:endParaRPr lang="zh-CN" altLang="en-US" sz="2000" b="1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1220458" y="1379856"/>
              <a:ext cx="4140665" cy="684816"/>
            </a:xfrm>
            <a:custGeom>
              <a:avLst/>
              <a:gdLst>
                <a:gd name="connsiteX0" fmla="*/ 0 w 4140665"/>
                <a:gd name="connsiteY0" fmla="*/ 43426 h 434262"/>
                <a:gd name="connsiteX1" fmla="*/ 43426 w 4140665"/>
                <a:gd name="connsiteY1" fmla="*/ 0 h 434262"/>
                <a:gd name="connsiteX2" fmla="*/ 4097239 w 4140665"/>
                <a:gd name="connsiteY2" fmla="*/ 0 h 434262"/>
                <a:gd name="connsiteX3" fmla="*/ 4140665 w 4140665"/>
                <a:gd name="connsiteY3" fmla="*/ 43426 h 434262"/>
                <a:gd name="connsiteX4" fmla="*/ 4140665 w 4140665"/>
                <a:gd name="connsiteY4" fmla="*/ 390836 h 434262"/>
                <a:gd name="connsiteX5" fmla="*/ 4097239 w 4140665"/>
                <a:gd name="connsiteY5" fmla="*/ 434262 h 434262"/>
                <a:gd name="connsiteX6" fmla="*/ 43426 w 4140665"/>
                <a:gd name="connsiteY6" fmla="*/ 434262 h 434262"/>
                <a:gd name="connsiteX7" fmla="*/ 0 w 4140665"/>
                <a:gd name="connsiteY7" fmla="*/ 390836 h 434262"/>
                <a:gd name="connsiteX8" fmla="*/ 0 w 4140665"/>
                <a:gd name="connsiteY8" fmla="*/ 43426 h 434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40665" h="434262">
                  <a:moveTo>
                    <a:pt x="0" y="43426"/>
                  </a:moveTo>
                  <a:cubicBezTo>
                    <a:pt x="0" y="19442"/>
                    <a:pt x="19442" y="0"/>
                    <a:pt x="43426" y="0"/>
                  </a:cubicBezTo>
                  <a:lnTo>
                    <a:pt x="4097239" y="0"/>
                  </a:lnTo>
                  <a:cubicBezTo>
                    <a:pt x="4121223" y="0"/>
                    <a:pt x="4140665" y="19442"/>
                    <a:pt x="4140665" y="43426"/>
                  </a:cubicBezTo>
                  <a:lnTo>
                    <a:pt x="4140665" y="390836"/>
                  </a:lnTo>
                  <a:cubicBezTo>
                    <a:pt x="4140665" y="414820"/>
                    <a:pt x="4121223" y="434262"/>
                    <a:pt x="4097239" y="434262"/>
                  </a:cubicBezTo>
                  <a:lnTo>
                    <a:pt x="43426" y="434262"/>
                  </a:lnTo>
                  <a:cubicBezTo>
                    <a:pt x="19442" y="434262"/>
                    <a:pt x="0" y="414820"/>
                    <a:pt x="0" y="390836"/>
                  </a:cubicBezTo>
                  <a:lnTo>
                    <a:pt x="0" y="43426"/>
                  </a:ln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6059" tIns="66059" rIns="66059" bIns="66059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b="1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离线推荐列表</a:t>
              </a:r>
              <a:endParaRPr lang="zh-CN" altLang="en-US" sz="2000" b="1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1214259" y="2148396"/>
              <a:ext cx="2027749" cy="781235"/>
            </a:xfrm>
            <a:custGeom>
              <a:avLst/>
              <a:gdLst>
                <a:gd name="connsiteX0" fmla="*/ 0 w 2027749"/>
                <a:gd name="connsiteY0" fmla="*/ 98443 h 984431"/>
                <a:gd name="connsiteX1" fmla="*/ 98443 w 2027749"/>
                <a:gd name="connsiteY1" fmla="*/ 0 h 984431"/>
                <a:gd name="connsiteX2" fmla="*/ 1929306 w 2027749"/>
                <a:gd name="connsiteY2" fmla="*/ 0 h 984431"/>
                <a:gd name="connsiteX3" fmla="*/ 2027749 w 2027749"/>
                <a:gd name="connsiteY3" fmla="*/ 98443 h 984431"/>
                <a:gd name="connsiteX4" fmla="*/ 2027749 w 2027749"/>
                <a:gd name="connsiteY4" fmla="*/ 885988 h 984431"/>
                <a:gd name="connsiteX5" fmla="*/ 1929306 w 2027749"/>
                <a:gd name="connsiteY5" fmla="*/ 984431 h 984431"/>
                <a:gd name="connsiteX6" fmla="*/ 98443 w 2027749"/>
                <a:gd name="connsiteY6" fmla="*/ 984431 h 984431"/>
                <a:gd name="connsiteX7" fmla="*/ 0 w 2027749"/>
                <a:gd name="connsiteY7" fmla="*/ 885988 h 984431"/>
                <a:gd name="connsiteX8" fmla="*/ 0 w 2027749"/>
                <a:gd name="connsiteY8" fmla="*/ 98443 h 98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7749" h="984431">
                  <a:moveTo>
                    <a:pt x="0" y="98443"/>
                  </a:moveTo>
                  <a:cubicBezTo>
                    <a:pt x="0" y="44074"/>
                    <a:pt x="44074" y="0"/>
                    <a:pt x="98443" y="0"/>
                  </a:cubicBezTo>
                  <a:lnTo>
                    <a:pt x="1929306" y="0"/>
                  </a:lnTo>
                  <a:cubicBezTo>
                    <a:pt x="1983675" y="0"/>
                    <a:pt x="2027749" y="44074"/>
                    <a:pt x="2027749" y="98443"/>
                  </a:cubicBezTo>
                  <a:lnTo>
                    <a:pt x="2027749" y="885988"/>
                  </a:lnTo>
                  <a:cubicBezTo>
                    <a:pt x="2027749" y="940357"/>
                    <a:pt x="1983675" y="984431"/>
                    <a:pt x="1929306" y="984431"/>
                  </a:cubicBezTo>
                  <a:lnTo>
                    <a:pt x="98443" y="984431"/>
                  </a:lnTo>
                  <a:cubicBezTo>
                    <a:pt x="44074" y="984431"/>
                    <a:pt x="0" y="940357"/>
                    <a:pt x="0" y="885988"/>
                  </a:cubicBezTo>
                  <a:lnTo>
                    <a:pt x="0" y="98443"/>
                  </a:ln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0273" tIns="120273" rIns="120273" bIns="120273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b="1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用户主播       关系挖掘</a:t>
              </a:r>
              <a:endParaRPr lang="zh-CN" altLang="en-US" sz="2000" b="1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1220458" y="3013356"/>
              <a:ext cx="2027749" cy="1173080"/>
            </a:xfrm>
            <a:custGeom>
              <a:avLst/>
              <a:gdLst>
                <a:gd name="connsiteX0" fmla="*/ 0 w 2027749"/>
                <a:gd name="connsiteY0" fmla="*/ 98443 h 984431"/>
                <a:gd name="connsiteX1" fmla="*/ 98443 w 2027749"/>
                <a:gd name="connsiteY1" fmla="*/ 0 h 984431"/>
                <a:gd name="connsiteX2" fmla="*/ 1929306 w 2027749"/>
                <a:gd name="connsiteY2" fmla="*/ 0 h 984431"/>
                <a:gd name="connsiteX3" fmla="*/ 2027749 w 2027749"/>
                <a:gd name="connsiteY3" fmla="*/ 98443 h 984431"/>
                <a:gd name="connsiteX4" fmla="*/ 2027749 w 2027749"/>
                <a:gd name="connsiteY4" fmla="*/ 885988 h 984431"/>
                <a:gd name="connsiteX5" fmla="*/ 1929306 w 2027749"/>
                <a:gd name="connsiteY5" fmla="*/ 984431 h 984431"/>
                <a:gd name="connsiteX6" fmla="*/ 98443 w 2027749"/>
                <a:gd name="connsiteY6" fmla="*/ 984431 h 984431"/>
                <a:gd name="connsiteX7" fmla="*/ 0 w 2027749"/>
                <a:gd name="connsiteY7" fmla="*/ 885988 h 984431"/>
                <a:gd name="connsiteX8" fmla="*/ 0 w 2027749"/>
                <a:gd name="connsiteY8" fmla="*/ 98443 h 98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7749" h="984431">
                  <a:moveTo>
                    <a:pt x="0" y="98443"/>
                  </a:moveTo>
                  <a:cubicBezTo>
                    <a:pt x="0" y="44074"/>
                    <a:pt x="44074" y="0"/>
                    <a:pt x="98443" y="0"/>
                  </a:cubicBezTo>
                  <a:lnTo>
                    <a:pt x="1929306" y="0"/>
                  </a:lnTo>
                  <a:cubicBezTo>
                    <a:pt x="1983675" y="0"/>
                    <a:pt x="2027749" y="44074"/>
                    <a:pt x="2027749" y="98443"/>
                  </a:cubicBezTo>
                  <a:lnTo>
                    <a:pt x="2027749" y="885988"/>
                  </a:lnTo>
                  <a:cubicBezTo>
                    <a:pt x="2027749" y="940357"/>
                    <a:pt x="1983675" y="984431"/>
                    <a:pt x="1929306" y="984431"/>
                  </a:cubicBezTo>
                  <a:lnTo>
                    <a:pt x="98443" y="984431"/>
                  </a:lnTo>
                  <a:cubicBezTo>
                    <a:pt x="44074" y="984431"/>
                    <a:pt x="0" y="940357"/>
                    <a:pt x="0" y="885988"/>
                  </a:cubicBezTo>
                  <a:lnTo>
                    <a:pt x="0" y="98443"/>
                  </a:ln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1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0743" tIns="70743" rIns="70743" bIns="70743" numCol="1" spcCol="1270" anchor="ctr" anchorCtr="0">
              <a:noAutofit/>
            </a:bodyPr>
            <a:lstStyle/>
            <a:p>
              <a:pPr lvl="0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800" b="1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✔ 随机森林</a:t>
              </a:r>
              <a:endParaRPr lang="en-US" altLang="zh-CN" sz="1800" b="1" kern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800" b="1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✔ 统计挖掘</a:t>
              </a:r>
              <a:endParaRPr lang="zh-CN" altLang="en-US" sz="1800" b="1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1220458" y="4270159"/>
              <a:ext cx="4140664" cy="796155"/>
            </a:xfrm>
            <a:custGeom>
              <a:avLst/>
              <a:gdLst>
                <a:gd name="connsiteX0" fmla="*/ 0 w 2027749"/>
                <a:gd name="connsiteY0" fmla="*/ 98443 h 984431"/>
                <a:gd name="connsiteX1" fmla="*/ 98443 w 2027749"/>
                <a:gd name="connsiteY1" fmla="*/ 0 h 984431"/>
                <a:gd name="connsiteX2" fmla="*/ 1929306 w 2027749"/>
                <a:gd name="connsiteY2" fmla="*/ 0 h 984431"/>
                <a:gd name="connsiteX3" fmla="*/ 2027749 w 2027749"/>
                <a:gd name="connsiteY3" fmla="*/ 98443 h 984431"/>
                <a:gd name="connsiteX4" fmla="*/ 2027749 w 2027749"/>
                <a:gd name="connsiteY4" fmla="*/ 885988 h 984431"/>
                <a:gd name="connsiteX5" fmla="*/ 1929306 w 2027749"/>
                <a:gd name="connsiteY5" fmla="*/ 984431 h 984431"/>
                <a:gd name="connsiteX6" fmla="*/ 98443 w 2027749"/>
                <a:gd name="connsiteY6" fmla="*/ 984431 h 984431"/>
                <a:gd name="connsiteX7" fmla="*/ 0 w 2027749"/>
                <a:gd name="connsiteY7" fmla="*/ 885988 h 984431"/>
                <a:gd name="connsiteX8" fmla="*/ 0 w 2027749"/>
                <a:gd name="connsiteY8" fmla="*/ 98443 h 98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7749" h="984431">
                  <a:moveTo>
                    <a:pt x="0" y="98443"/>
                  </a:moveTo>
                  <a:cubicBezTo>
                    <a:pt x="0" y="44074"/>
                    <a:pt x="44074" y="0"/>
                    <a:pt x="98443" y="0"/>
                  </a:cubicBezTo>
                  <a:lnTo>
                    <a:pt x="1929306" y="0"/>
                  </a:lnTo>
                  <a:cubicBezTo>
                    <a:pt x="1983675" y="0"/>
                    <a:pt x="2027749" y="44074"/>
                    <a:pt x="2027749" y="98443"/>
                  </a:cubicBezTo>
                  <a:lnTo>
                    <a:pt x="2027749" y="885988"/>
                  </a:lnTo>
                  <a:cubicBezTo>
                    <a:pt x="2027749" y="940357"/>
                    <a:pt x="1983675" y="984431"/>
                    <a:pt x="1929306" y="984431"/>
                  </a:cubicBezTo>
                  <a:lnTo>
                    <a:pt x="98443" y="984431"/>
                  </a:lnTo>
                  <a:cubicBezTo>
                    <a:pt x="44074" y="984431"/>
                    <a:pt x="0" y="940357"/>
                    <a:pt x="0" y="885988"/>
                  </a:cubicBezTo>
                  <a:lnTo>
                    <a:pt x="0" y="98443"/>
                  </a:lnTo>
                  <a:close/>
                </a:path>
              </a:pathLst>
            </a:custGeom>
            <a:solidFill>
              <a:srgbClr val="00B050"/>
            </a:solid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0743" tIns="70743" rIns="70743" bIns="70743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b="1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 </a:t>
              </a:r>
              <a:r>
                <a:rPr lang="en-US" altLang="zh-CN" sz="2000" b="1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 </a:t>
              </a:r>
              <a:r>
                <a:rPr lang="zh-CN" altLang="en-US" sz="2000" b="1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主播 历史数据</a:t>
              </a:r>
              <a:endParaRPr lang="zh-CN" altLang="en-US" sz="2000" b="1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3327174" y="2148396"/>
              <a:ext cx="2027749" cy="781235"/>
            </a:xfrm>
            <a:custGeom>
              <a:avLst/>
              <a:gdLst>
                <a:gd name="connsiteX0" fmla="*/ 0 w 2027749"/>
                <a:gd name="connsiteY0" fmla="*/ 98443 h 984431"/>
                <a:gd name="connsiteX1" fmla="*/ 98443 w 2027749"/>
                <a:gd name="connsiteY1" fmla="*/ 0 h 984431"/>
                <a:gd name="connsiteX2" fmla="*/ 1929306 w 2027749"/>
                <a:gd name="connsiteY2" fmla="*/ 0 h 984431"/>
                <a:gd name="connsiteX3" fmla="*/ 2027749 w 2027749"/>
                <a:gd name="connsiteY3" fmla="*/ 98443 h 984431"/>
                <a:gd name="connsiteX4" fmla="*/ 2027749 w 2027749"/>
                <a:gd name="connsiteY4" fmla="*/ 885988 h 984431"/>
                <a:gd name="connsiteX5" fmla="*/ 1929306 w 2027749"/>
                <a:gd name="connsiteY5" fmla="*/ 984431 h 984431"/>
                <a:gd name="connsiteX6" fmla="*/ 98443 w 2027749"/>
                <a:gd name="connsiteY6" fmla="*/ 984431 h 984431"/>
                <a:gd name="connsiteX7" fmla="*/ 0 w 2027749"/>
                <a:gd name="connsiteY7" fmla="*/ 885988 h 984431"/>
                <a:gd name="connsiteX8" fmla="*/ 0 w 2027749"/>
                <a:gd name="connsiteY8" fmla="*/ 98443 h 98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7749" h="984431">
                  <a:moveTo>
                    <a:pt x="0" y="98443"/>
                  </a:moveTo>
                  <a:cubicBezTo>
                    <a:pt x="0" y="44074"/>
                    <a:pt x="44074" y="0"/>
                    <a:pt x="98443" y="0"/>
                  </a:cubicBezTo>
                  <a:lnTo>
                    <a:pt x="1929306" y="0"/>
                  </a:lnTo>
                  <a:cubicBezTo>
                    <a:pt x="1983675" y="0"/>
                    <a:pt x="2027749" y="44074"/>
                    <a:pt x="2027749" y="98443"/>
                  </a:cubicBezTo>
                  <a:lnTo>
                    <a:pt x="2027749" y="885988"/>
                  </a:lnTo>
                  <a:cubicBezTo>
                    <a:pt x="2027749" y="940357"/>
                    <a:pt x="1983675" y="984431"/>
                    <a:pt x="1929306" y="984431"/>
                  </a:cubicBezTo>
                  <a:lnTo>
                    <a:pt x="98443" y="984431"/>
                  </a:lnTo>
                  <a:cubicBezTo>
                    <a:pt x="44074" y="984431"/>
                    <a:pt x="0" y="940357"/>
                    <a:pt x="0" y="885988"/>
                  </a:cubicBezTo>
                  <a:lnTo>
                    <a:pt x="0" y="98443"/>
                  </a:ln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0743" tIns="70743" rIns="70743" bIns="70743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主播之间         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关系挖掘</a:t>
              </a: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3333373" y="3013356"/>
              <a:ext cx="2027749" cy="1173080"/>
            </a:xfrm>
            <a:custGeom>
              <a:avLst/>
              <a:gdLst>
                <a:gd name="connsiteX0" fmla="*/ 0 w 2027749"/>
                <a:gd name="connsiteY0" fmla="*/ 98443 h 984431"/>
                <a:gd name="connsiteX1" fmla="*/ 98443 w 2027749"/>
                <a:gd name="connsiteY1" fmla="*/ 0 h 984431"/>
                <a:gd name="connsiteX2" fmla="*/ 1929306 w 2027749"/>
                <a:gd name="connsiteY2" fmla="*/ 0 h 984431"/>
                <a:gd name="connsiteX3" fmla="*/ 2027749 w 2027749"/>
                <a:gd name="connsiteY3" fmla="*/ 98443 h 984431"/>
                <a:gd name="connsiteX4" fmla="*/ 2027749 w 2027749"/>
                <a:gd name="connsiteY4" fmla="*/ 885988 h 984431"/>
                <a:gd name="connsiteX5" fmla="*/ 1929306 w 2027749"/>
                <a:gd name="connsiteY5" fmla="*/ 984431 h 984431"/>
                <a:gd name="connsiteX6" fmla="*/ 98443 w 2027749"/>
                <a:gd name="connsiteY6" fmla="*/ 984431 h 984431"/>
                <a:gd name="connsiteX7" fmla="*/ 0 w 2027749"/>
                <a:gd name="connsiteY7" fmla="*/ 885988 h 984431"/>
                <a:gd name="connsiteX8" fmla="*/ 0 w 2027749"/>
                <a:gd name="connsiteY8" fmla="*/ 98443 h 98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7749" h="984431">
                  <a:moveTo>
                    <a:pt x="0" y="98443"/>
                  </a:moveTo>
                  <a:cubicBezTo>
                    <a:pt x="0" y="44074"/>
                    <a:pt x="44074" y="0"/>
                    <a:pt x="98443" y="0"/>
                  </a:cubicBezTo>
                  <a:lnTo>
                    <a:pt x="1929306" y="0"/>
                  </a:lnTo>
                  <a:cubicBezTo>
                    <a:pt x="1983675" y="0"/>
                    <a:pt x="2027749" y="44074"/>
                    <a:pt x="2027749" y="98443"/>
                  </a:cubicBezTo>
                  <a:lnTo>
                    <a:pt x="2027749" y="885988"/>
                  </a:lnTo>
                  <a:cubicBezTo>
                    <a:pt x="2027749" y="940357"/>
                    <a:pt x="1983675" y="984431"/>
                    <a:pt x="1929306" y="984431"/>
                  </a:cubicBezTo>
                  <a:lnTo>
                    <a:pt x="98443" y="984431"/>
                  </a:lnTo>
                  <a:cubicBezTo>
                    <a:pt x="44074" y="984431"/>
                    <a:pt x="0" y="940357"/>
                    <a:pt x="0" y="885988"/>
                  </a:cubicBezTo>
                  <a:lnTo>
                    <a:pt x="0" y="98443"/>
                  </a:ln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1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0743" tIns="70743" rIns="70743" bIns="70743" numCol="1" spcCol="1270" anchor="ctr" anchorCtr="0">
              <a:noAutofit/>
            </a:bodyPr>
            <a:lstStyle/>
            <a:p>
              <a:pPr lvl="0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800" b="1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✔ 文本挖掘</a:t>
              </a:r>
              <a:endParaRPr lang="en-US" altLang="zh-CN" sz="1800" b="1" kern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800" b="1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✔ 情感分析</a:t>
              </a:r>
              <a:endParaRPr lang="en-US" altLang="zh-CN" sz="1800" b="1" kern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800" b="1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✔ 相似性度量</a:t>
              </a:r>
              <a:endParaRPr lang="zh-CN" altLang="en-US" sz="1800" b="1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5531454" y="1379856"/>
              <a:ext cx="2027749" cy="684816"/>
            </a:xfrm>
            <a:custGeom>
              <a:avLst/>
              <a:gdLst>
                <a:gd name="connsiteX0" fmla="*/ 0 w 2027749"/>
                <a:gd name="connsiteY0" fmla="*/ 43426 h 434262"/>
                <a:gd name="connsiteX1" fmla="*/ 43426 w 2027749"/>
                <a:gd name="connsiteY1" fmla="*/ 0 h 434262"/>
                <a:gd name="connsiteX2" fmla="*/ 1984323 w 2027749"/>
                <a:gd name="connsiteY2" fmla="*/ 0 h 434262"/>
                <a:gd name="connsiteX3" fmla="*/ 2027749 w 2027749"/>
                <a:gd name="connsiteY3" fmla="*/ 43426 h 434262"/>
                <a:gd name="connsiteX4" fmla="*/ 2027749 w 2027749"/>
                <a:gd name="connsiteY4" fmla="*/ 390836 h 434262"/>
                <a:gd name="connsiteX5" fmla="*/ 1984323 w 2027749"/>
                <a:gd name="connsiteY5" fmla="*/ 434262 h 434262"/>
                <a:gd name="connsiteX6" fmla="*/ 43426 w 2027749"/>
                <a:gd name="connsiteY6" fmla="*/ 434262 h 434262"/>
                <a:gd name="connsiteX7" fmla="*/ 0 w 2027749"/>
                <a:gd name="connsiteY7" fmla="*/ 390836 h 434262"/>
                <a:gd name="connsiteX8" fmla="*/ 0 w 2027749"/>
                <a:gd name="connsiteY8" fmla="*/ 43426 h 434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7749" h="434262">
                  <a:moveTo>
                    <a:pt x="0" y="43426"/>
                  </a:moveTo>
                  <a:cubicBezTo>
                    <a:pt x="0" y="19442"/>
                    <a:pt x="19442" y="0"/>
                    <a:pt x="43426" y="0"/>
                  </a:cubicBezTo>
                  <a:lnTo>
                    <a:pt x="1984323" y="0"/>
                  </a:lnTo>
                  <a:cubicBezTo>
                    <a:pt x="2008307" y="0"/>
                    <a:pt x="2027749" y="19442"/>
                    <a:pt x="2027749" y="43426"/>
                  </a:cubicBezTo>
                  <a:lnTo>
                    <a:pt x="2027749" y="390836"/>
                  </a:lnTo>
                  <a:cubicBezTo>
                    <a:pt x="2027749" y="414820"/>
                    <a:pt x="2008307" y="434262"/>
                    <a:pt x="1984323" y="434262"/>
                  </a:cubicBezTo>
                  <a:lnTo>
                    <a:pt x="43426" y="434262"/>
                  </a:lnTo>
                  <a:cubicBezTo>
                    <a:pt x="19442" y="434262"/>
                    <a:pt x="0" y="414820"/>
                    <a:pt x="0" y="390836"/>
                  </a:cubicBezTo>
                  <a:lnTo>
                    <a:pt x="0" y="43426"/>
                  </a:ln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6059" tIns="66059" rIns="66059" bIns="66059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b="1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实时推荐列表</a:t>
              </a:r>
              <a:endParaRPr lang="zh-CN" altLang="en-US" sz="2000" b="1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5525255" y="2148396"/>
              <a:ext cx="2027749" cy="781235"/>
            </a:xfrm>
            <a:custGeom>
              <a:avLst/>
              <a:gdLst>
                <a:gd name="connsiteX0" fmla="*/ 0 w 2027749"/>
                <a:gd name="connsiteY0" fmla="*/ 98443 h 984431"/>
                <a:gd name="connsiteX1" fmla="*/ 98443 w 2027749"/>
                <a:gd name="connsiteY1" fmla="*/ 0 h 984431"/>
                <a:gd name="connsiteX2" fmla="*/ 1929306 w 2027749"/>
                <a:gd name="connsiteY2" fmla="*/ 0 h 984431"/>
                <a:gd name="connsiteX3" fmla="*/ 2027749 w 2027749"/>
                <a:gd name="connsiteY3" fmla="*/ 98443 h 984431"/>
                <a:gd name="connsiteX4" fmla="*/ 2027749 w 2027749"/>
                <a:gd name="connsiteY4" fmla="*/ 885988 h 984431"/>
                <a:gd name="connsiteX5" fmla="*/ 1929306 w 2027749"/>
                <a:gd name="connsiteY5" fmla="*/ 984431 h 984431"/>
                <a:gd name="connsiteX6" fmla="*/ 98443 w 2027749"/>
                <a:gd name="connsiteY6" fmla="*/ 984431 h 984431"/>
                <a:gd name="connsiteX7" fmla="*/ 0 w 2027749"/>
                <a:gd name="connsiteY7" fmla="*/ 885988 h 984431"/>
                <a:gd name="connsiteX8" fmla="*/ 0 w 2027749"/>
                <a:gd name="connsiteY8" fmla="*/ 98443 h 98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7749" h="984431">
                  <a:moveTo>
                    <a:pt x="0" y="98443"/>
                  </a:moveTo>
                  <a:cubicBezTo>
                    <a:pt x="0" y="44074"/>
                    <a:pt x="44074" y="0"/>
                    <a:pt x="98443" y="0"/>
                  </a:cubicBezTo>
                  <a:lnTo>
                    <a:pt x="1929306" y="0"/>
                  </a:lnTo>
                  <a:cubicBezTo>
                    <a:pt x="1983675" y="0"/>
                    <a:pt x="2027749" y="44074"/>
                    <a:pt x="2027749" y="98443"/>
                  </a:cubicBezTo>
                  <a:lnTo>
                    <a:pt x="2027749" y="885988"/>
                  </a:lnTo>
                  <a:cubicBezTo>
                    <a:pt x="2027749" y="940357"/>
                    <a:pt x="1983675" y="984431"/>
                    <a:pt x="1929306" y="984431"/>
                  </a:cubicBezTo>
                  <a:lnTo>
                    <a:pt x="98443" y="984431"/>
                  </a:lnTo>
                  <a:cubicBezTo>
                    <a:pt x="44074" y="984431"/>
                    <a:pt x="0" y="940357"/>
                    <a:pt x="0" y="885988"/>
                  </a:cubicBezTo>
                  <a:lnTo>
                    <a:pt x="0" y="98443"/>
                  </a:ln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0743" tIns="70743" rIns="70743" bIns="70743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b="1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实时行为挖掘</a:t>
              </a:r>
              <a:endParaRPr lang="zh-CN" altLang="en-US" sz="2000" b="1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5531454" y="3013356"/>
              <a:ext cx="2027749" cy="1173080"/>
            </a:xfrm>
            <a:custGeom>
              <a:avLst/>
              <a:gdLst>
                <a:gd name="connsiteX0" fmla="*/ 0 w 2027749"/>
                <a:gd name="connsiteY0" fmla="*/ 98443 h 984431"/>
                <a:gd name="connsiteX1" fmla="*/ 98443 w 2027749"/>
                <a:gd name="connsiteY1" fmla="*/ 0 h 984431"/>
                <a:gd name="connsiteX2" fmla="*/ 1929306 w 2027749"/>
                <a:gd name="connsiteY2" fmla="*/ 0 h 984431"/>
                <a:gd name="connsiteX3" fmla="*/ 2027749 w 2027749"/>
                <a:gd name="connsiteY3" fmla="*/ 98443 h 984431"/>
                <a:gd name="connsiteX4" fmla="*/ 2027749 w 2027749"/>
                <a:gd name="connsiteY4" fmla="*/ 885988 h 984431"/>
                <a:gd name="connsiteX5" fmla="*/ 1929306 w 2027749"/>
                <a:gd name="connsiteY5" fmla="*/ 984431 h 984431"/>
                <a:gd name="connsiteX6" fmla="*/ 98443 w 2027749"/>
                <a:gd name="connsiteY6" fmla="*/ 984431 h 984431"/>
                <a:gd name="connsiteX7" fmla="*/ 0 w 2027749"/>
                <a:gd name="connsiteY7" fmla="*/ 885988 h 984431"/>
                <a:gd name="connsiteX8" fmla="*/ 0 w 2027749"/>
                <a:gd name="connsiteY8" fmla="*/ 98443 h 98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7749" h="984431">
                  <a:moveTo>
                    <a:pt x="0" y="98443"/>
                  </a:moveTo>
                  <a:cubicBezTo>
                    <a:pt x="0" y="44074"/>
                    <a:pt x="44074" y="0"/>
                    <a:pt x="98443" y="0"/>
                  </a:cubicBezTo>
                  <a:lnTo>
                    <a:pt x="1929306" y="0"/>
                  </a:lnTo>
                  <a:cubicBezTo>
                    <a:pt x="1983675" y="0"/>
                    <a:pt x="2027749" y="44074"/>
                    <a:pt x="2027749" y="98443"/>
                  </a:cubicBezTo>
                  <a:lnTo>
                    <a:pt x="2027749" y="885988"/>
                  </a:lnTo>
                  <a:cubicBezTo>
                    <a:pt x="2027749" y="940357"/>
                    <a:pt x="1983675" y="984431"/>
                    <a:pt x="1929306" y="984431"/>
                  </a:cubicBezTo>
                  <a:lnTo>
                    <a:pt x="98443" y="984431"/>
                  </a:lnTo>
                  <a:cubicBezTo>
                    <a:pt x="44074" y="984431"/>
                    <a:pt x="0" y="940357"/>
                    <a:pt x="0" y="885988"/>
                  </a:cubicBezTo>
                  <a:lnTo>
                    <a:pt x="0" y="98443"/>
                  </a:ln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1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0743" tIns="70743" rIns="70743" bIns="70743" numCol="1" spcCol="1270" anchor="ctr" anchorCtr="0">
              <a:noAutofit/>
            </a:bodyPr>
            <a:lstStyle/>
            <a:p>
              <a:pPr lvl="0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b="1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✔ 实时反馈算法</a:t>
              </a:r>
              <a:endParaRPr lang="zh-CN" altLang="en-US" sz="2000" b="1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5531454" y="4270159"/>
              <a:ext cx="2027749" cy="796155"/>
            </a:xfrm>
            <a:custGeom>
              <a:avLst/>
              <a:gdLst>
                <a:gd name="connsiteX0" fmla="*/ 0 w 2027749"/>
                <a:gd name="connsiteY0" fmla="*/ 98443 h 984431"/>
                <a:gd name="connsiteX1" fmla="*/ 98443 w 2027749"/>
                <a:gd name="connsiteY1" fmla="*/ 0 h 984431"/>
                <a:gd name="connsiteX2" fmla="*/ 1929306 w 2027749"/>
                <a:gd name="connsiteY2" fmla="*/ 0 h 984431"/>
                <a:gd name="connsiteX3" fmla="*/ 2027749 w 2027749"/>
                <a:gd name="connsiteY3" fmla="*/ 98443 h 984431"/>
                <a:gd name="connsiteX4" fmla="*/ 2027749 w 2027749"/>
                <a:gd name="connsiteY4" fmla="*/ 885988 h 984431"/>
                <a:gd name="connsiteX5" fmla="*/ 1929306 w 2027749"/>
                <a:gd name="connsiteY5" fmla="*/ 984431 h 984431"/>
                <a:gd name="connsiteX6" fmla="*/ 98443 w 2027749"/>
                <a:gd name="connsiteY6" fmla="*/ 984431 h 984431"/>
                <a:gd name="connsiteX7" fmla="*/ 0 w 2027749"/>
                <a:gd name="connsiteY7" fmla="*/ 885988 h 984431"/>
                <a:gd name="connsiteX8" fmla="*/ 0 w 2027749"/>
                <a:gd name="connsiteY8" fmla="*/ 98443 h 98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7749" h="984431">
                  <a:moveTo>
                    <a:pt x="0" y="98443"/>
                  </a:moveTo>
                  <a:cubicBezTo>
                    <a:pt x="0" y="44074"/>
                    <a:pt x="44074" y="0"/>
                    <a:pt x="98443" y="0"/>
                  </a:cubicBezTo>
                  <a:lnTo>
                    <a:pt x="1929306" y="0"/>
                  </a:lnTo>
                  <a:cubicBezTo>
                    <a:pt x="1983675" y="0"/>
                    <a:pt x="2027749" y="44074"/>
                    <a:pt x="2027749" y="98443"/>
                  </a:cubicBezTo>
                  <a:lnTo>
                    <a:pt x="2027749" y="885988"/>
                  </a:lnTo>
                  <a:cubicBezTo>
                    <a:pt x="2027749" y="940357"/>
                    <a:pt x="1983675" y="984431"/>
                    <a:pt x="1929306" y="984431"/>
                  </a:cubicBezTo>
                  <a:lnTo>
                    <a:pt x="98443" y="984431"/>
                  </a:lnTo>
                  <a:cubicBezTo>
                    <a:pt x="44074" y="984431"/>
                    <a:pt x="0" y="940357"/>
                    <a:pt x="0" y="885988"/>
                  </a:cubicBezTo>
                  <a:lnTo>
                    <a:pt x="0" y="98443"/>
                  </a:lnTo>
                  <a:close/>
                </a:path>
              </a:pathLst>
            </a:custGeom>
            <a:solidFill>
              <a:srgbClr val="00B050"/>
            </a:solid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0743" tIns="70743" rIns="70743" bIns="70743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b="1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用户实时日志</a:t>
              </a:r>
              <a:endParaRPr lang="zh-CN" altLang="en-US" sz="2000" b="1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7729534" y="1379857"/>
              <a:ext cx="1198309" cy="3686456"/>
            </a:xfrm>
            <a:custGeom>
              <a:avLst/>
              <a:gdLst>
                <a:gd name="connsiteX0" fmla="*/ 0 w 1021445"/>
                <a:gd name="connsiteY0" fmla="*/ 102145 h 3185020"/>
                <a:gd name="connsiteX1" fmla="*/ 102145 w 1021445"/>
                <a:gd name="connsiteY1" fmla="*/ 0 h 3185020"/>
                <a:gd name="connsiteX2" fmla="*/ 919301 w 1021445"/>
                <a:gd name="connsiteY2" fmla="*/ 0 h 3185020"/>
                <a:gd name="connsiteX3" fmla="*/ 1021446 w 1021445"/>
                <a:gd name="connsiteY3" fmla="*/ 102145 h 3185020"/>
                <a:gd name="connsiteX4" fmla="*/ 1021445 w 1021445"/>
                <a:gd name="connsiteY4" fmla="*/ 3082876 h 3185020"/>
                <a:gd name="connsiteX5" fmla="*/ 919300 w 1021445"/>
                <a:gd name="connsiteY5" fmla="*/ 3185021 h 3185020"/>
                <a:gd name="connsiteX6" fmla="*/ 102145 w 1021445"/>
                <a:gd name="connsiteY6" fmla="*/ 3185020 h 3185020"/>
                <a:gd name="connsiteX7" fmla="*/ 0 w 1021445"/>
                <a:gd name="connsiteY7" fmla="*/ 3082875 h 3185020"/>
                <a:gd name="connsiteX8" fmla="*/ 0 w 1021445"/>
                <a:gd name="connsiteY8" fmla="*/ 102145 h 318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1445" h="3185020">
                  <a:moveTo>
                    <a:pt x="0" y="102145"/>
                  </a:moveTo>
                  <a:cubicBezTo>
                    <a:pt x="0" y="45732"/>
                    <a:pt x="45732" y="0"/>
                    <a:pt x="102145" y="0"/>
                  </a:cubicBezTo>
                  <a:lnTo>
                    <a:pt x="919301" y="0"/>
                  </a:lnTo>
                  <a:cubicBezTo>
                    <a:pt x="975714" y="0"/>
                    <a:pt x="1021446" y="45732"/>
                    <a:pt x="1021446" y="102145"/>
                  </a:cubicBezTo>
                  <a:cubicBezTo>
                    <a:pt x="1021446" y="1095722"/>
                    <a:pt x="1021445" y="2089299"/>
                    <a:pt x="1021445" y="3082876"/>
                  </a:cubicBezTo>
                  <a:cubicBezTo>
                    <a:pt x="1021445" y="3139289"/>
                    <a:pt x="975713" y="3185021"/>
                    <a:pt x="919300" y="3185021"/>
                  </a:cubicBezTo>
                  <a:lnTo>
                    <a:pt x="102145" y="3185020"/>
                  </a:lnTo>
                  <a:cubicBezTo>
                    <a:pt x="45732" y="3185020"/>
                    <a:pt x="0" y="3139288"/>
                    <a:pt x="0" y="3082875"/>
                  </a:cubicBezTo>
                  <a:lnTo>
                    <a:pt x="0" y="102145"/>
                  </a:ln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0877" tIns="90877" rIns="90877" bIns="90877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b="1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程</a:t>
              </a:r>
              <a:endParaRPr lang="en-US" altLang="zh-CN" sz="2800" b="1" kern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b="1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序</a:t>
              </a:r>
              <a:endParaRPr lang="en-US" altLang="zh-CN" sz="2800" b="1" kern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b="1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接</a:t>
              </a:r>
              <a:endParaRPr lang="en-US" altLang="zh-CN" sz="2800" b="1" kern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b="1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口</a:t>
              </a:r>
              <a:endParaRPr lang="en-US" altLang="zh-CN" sz="2800" b="1" kern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b="1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封</a:t>
              </a:r>
              <a:endParaRPr lang="en-US" altLang="zh-CN" sz="2800" b="1" kern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b="1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装</a:t>
              </a:r>
              <a:endParaRPr lang="zh-CN" altLang="en-US" sz="2800" b="1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637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>
            <a:spLocks/>
          </p:cNvSpPr>
          <p:nvPr/>
        </p:nvSpPr>
        <p:spPr>
          <a:xfrm>
            <a:off x="732487" y="70018"/>
            <a:ext cx="4951025" cy="605843"/>
          </a:xfrm>
          <a:prstGeom prst="rect">
            <a:avLst/>
          </a:prstGeom>
        </p:spPr>
        <p:txBody>
          <a:bodyPr vert="horz" lIns="72073" tIns="36037" rIns="72073" bIns="36037" rtlCol="0" anchor="ctr">
            <a:normAutofit/>
          </a:bodyPr>
          <a:lstStyle>
            <a:lvl1pPr algn="ctr" defTabSz="360365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3</a:t>
            </a:r>
            <a:r>
              <a:rPr kumimoji="1"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、整体系统架构</a:t>
            </a:r>
            <a:endParaRPr kumimoji="1"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40" y="675861"/>
            <a:ext cx="6789126" cy="458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4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>
            <a:spLocks/>
          </p:cNvSpPr>
          <p:nvPr/>
        </p:nvSpPr>
        <p:spPr>
          <a:xfrm>
            <a:off x="732487" y="70018"/>
            <a:ext cx="4951025" cy="605843"/>
          </a:xfrm>
          <a:prstGeom prst="rect">
            <a:avLst/>
          </a:prstGeom>
        </p:spPr>
        <p:txBody>
          <a:bodyPr vert="horz" lIns="72073" tIns="36037" rIns="72073" bIns="36037" rtlCol="0" anchor="ctr">
            <a:normAutofit/>
          </a:bodyPr>
          <a:lstStyle>
            <a:lvl1pPr algn="ctr" defTabSz="360365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3</a:t>
            </a:r>
            <a:r>
              <a:rPr kumimoji="1"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、整体系统架构</a:t>
            </a:r>
            <a:endParaRPr kumimoji="1"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87" y="0"/>
            <a:ext cx="7896376" cy="540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7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925761" y="1481470"/>
            <a:ext cx="2002646" cy="1971304"/>
          </a:xfrm>
          <a:prstGeom prst="rect">
            <a:avLst/>
          </a:prstGeom>
          <a:noFill/>
          <a:ln w="127000">
            <a:solidFill>
              <a:schemeClr val="bg1">
                <a:lumMod val="7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标题 1"/>
          <p:cNvSpPr txBox="1">
            <a:spLocks/>
          </p:cNvSpPr>
          <p:nvPr/>
        </p:nvSpPr>
        <p:spPr>
          <a:xfrm>
            <a:off x="3332363" y="1478518"/>
            <a:ext cx="5475137" cy="669127"/>
          </a:xfrm>
          <a:prstGeom prst="rect">
            <a:avLst/>
          </a:prstGeom>
        </p:spPr>
        <p:txBody>
          <a:bodyPr vert="horz" lIns="72073" tIns="36037" rIns="72073" bIns="36037" rtlCol="0" anchor="ctr">
            <a:normAutofit/>
          </a:bodyPr>
          <a:lstStyle>
            <a:lvl1pPr algn="ctr" defTabSz="360365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部分算法介绍</a:t>
            </a:r>
            <a:endParaRPr kumimoji="1"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17" name="文本框 36"/>
          <p:cNvSpPr txBox="1"/>
          <p:nvPr/>
        </p:nvSpPr>
        <p:spPr bwMode="auto">
          <a:xfrm>
            <a:off x="1317635" y="1632707"/>
            <a:ext cx="127066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7500" b="1" kern="100">
                <a:solidFill>
                  <a:srgbClr val="F9C206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</a:rPr>
              <a:t>PART</a:t>
            </a:r>
            <a:endParaRPr lang="zh-CN" altLang="en-US" sz="32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9" name="文本框 36"/>
          <p:cNvSpPr txBox="1"/>
          <p:nvPr/>
        </p:nvSpPr>
        <p:spPr bwMode="auto">
          <a:xfrm>
            <a:off x="1505660" y="2058232"/>
            <a:ext cx="817853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7500" b="1" kern="100">
                <a:solidFill>
                  <a:srgbClr val="F9C206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8000" dirty="0" smtClean="0">
                <a:solidFill>
                  <a:srgbClr val="FFC000"/>
                </a:solidFill>
                <a:latin typeface="微软雅黑" panose="020B0503020204020204" pitchFamily="34" charset="-122"/>
              </a:rPr>
              <a:t>4</a:t>
            </a:r>
            <a:endParaRPr lang="zh-CN" altLang="en-US" sz="8000" dirty="0">
              <a:solidFill>
                <a:srgbClr val="FFC000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427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>
            <a:spLocks/>
          </p:cNvSpPr>
          <p:nvPr/>
        </p:nvSpPr>
        <p:spPr>
          <a:xfrm>
            <a:off x="732487" y="70018"/>
            <a:ext cx="4951025" cy="605843"/>
          </a:xfrm>
          <a:prstGeom prst="rect">
            <a:avLst/>
          </a:prstGeom>
        </p:spPr>
        <p:txBody>
          <a:bodyPr vert="horz" lIns="72073" tIns="36037" rIns="72073" bIns="36037" rtlCol="0" anchor="ctr">
            <a:normAutofit/>
          </a:bodyPr>
          <a:lstStyle>
            <a:lvl1pPr algn="ctr" defTabSz="360365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4</a:t>
            </a:r>
            <a:r>
              <a:rPr kumimoji="1"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、部分算法介绍</a:t>
            </a:r>
            <a:endParaRPr kumimoji="1"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1999" y="873451"/>
            <a:ext cx="57246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用户喜爱度：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衡量用户与主播之间的关系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3875848" y="1785182"/>
            <a:ext cx="1020932" cy="461639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观看</a:t>
            </a:r>
            <a:endParaRPr lang="zh-CN" altLang="en-US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875848" y="2355484"/>
            <a:ext cx="1020932" cy="461639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送礼</a:t>
            </a:r>
            <a:endParaRPr lang="zh-CN" altLang="en-US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875848" y="2925786"/>
            <a:ext cx="1020932" cy="461639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守护</a:t>
            </a:r>
            <a:endParaRPr lang="zh-CN" altLang="en-US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875848" y="3476376"/>
            <a:ext cx="1020932" cy="461639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关注</a:t>
            </a:r>
            <a:endParaRPr lang="zh-CN" altLang="en-US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248927" y="1785181"/>
            <a:ext cx="1020932" cy="461639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聊天</a:t>
            </a:r>
            <a:endParaRPr lang="zh-CN" altLang="en-US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5248927" y="2355484"/>
            <a:ext cx="1020932" cy="461639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</a:t>
            </a:r>
            <a:endParaRPr lang="zh-CN" altLang="en-US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5248927" y="2927088"/>
            <a:ext cx="1020932" cy="461639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点赞</a:t>
            </a:r>
            <a:endParaRPr lang="zh-CN" altLang="en-US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248927" y="3476377"/>
            <a:ext cx="1020932" cy="461639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阳光</a:t>
            </a:r>
            <a:endParaRPr lang="zh-CN" altLang="en-US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62920" y="2817123"/>
            <a:ext cx="193620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</a:t>
            </a:r>
            <a:r>
              <a:rPr lang="en-US" altLang="zh-CN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Ver0.1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版本</a:t>
            </a:r>
            <a:endParaRPr lang="en-US" altLang="zh-CN" sz="20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✔ 随机森林</a:t>
            </a:r>
            <a:endParaRPr lang="en-US" altLang="zh-CN" sz="2000" b="1" dirty="0" smtClean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✔ 统计分析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579181" y="2834867"/>
            <a:ext cx="18450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</a:t>
            </a:r>
            <a:r>
              <a:rPr lang="en-US" altLang="zh-CN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Ver0.2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版本</a:t>
            </a:r>
            <a:endParaRPr lang="en-US" altLang="zh-CN" sz="20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进行中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704460" y="3938016"/>
            <a:ext cx="2615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暂不考虑</a:t>
            </a:r>
            <a:endParaRPr lang="en-US" altLang="zh-CN" sz="20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初步研究显著性较弱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363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6779E-6 -4.81786E-7 L -0.24215 -4.81786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0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6779E-6 -4.6416E-6 L -0.24298 -4.6416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078E-6 -4.81786E-7 L 0.10737 -4.81786E-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8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078E-6 -4.6416E-6 L 0.10737 -4.6416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8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078E-6 -2.57344E-6 L 0.10737 -2.57344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8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078E-6 2.30317E-6 L 0.10638 2.30317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19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6779E-6 1.19859E-6 L -2.46779E-6 -0.2112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57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6779E-6 2.30317E-6 L -2.46779E-6 -0.2074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4" grpId="0"/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>
            <a:spLocks/>
          </p:cNvSpPr>
          <p:nvPr/>
        </p:nvSpPr>
        <p:spPr>
          <a:xfrm>
            <a:off x="732487" y="70018"/>
            <a:ext cx="4951025" cy="605843"/>
          </a:xfrm>
          <a:prstGeom prst="rect">
            <a:avLst/>
          </a:prstGeom>
        </p:spPr>
        <p:txBody>
          <a:bodyPr vert="horz" lIns="72073" tIns="36037" rIns="72073" bIns="36037" rtlCol="0" anchor="ctr">
            <a:normAutofit/>
          </a:bodyPr>
          <a:lstStyle>
            <a:lvl1pPr algn="ctr" defTabSz="360365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4</a:t>
            </a:r>
            <a:r>
              <a:rPr kumimoji="1"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、部分算法介绍</a:t>
            </a:r>
            <a:endParaRPr kumimoji="1"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1999" y="873451"/>
            <a:ext cx="58625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用户喜爱度：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衡量用户与主播之间的关系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740"/>
          <a:stretch/>
        </p:blipFill>
        <p:spPr>
          <a:xfrm>
            <a:off x="674394" y="1522052"/>
            <a:ext cx="4598126" cy="3195502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663597" y="4854681"/>
            <a:ext cx="2331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人次数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en-US" altLang="zh-CN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sqrt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观看时长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5530748" y="1890275"/>
            <a:ext cx="3391309" cy="2246719"/>
          </a:xfrm>
          <a:custGeom>
            <a:avLst/>
            <a:gdLst>
              <a:gd name="connsiteX0" fmla="*/ 127235 w 1980000"/>
              <a:gd name="connsiteY0" fmla="*/ 0 h 2827279"/>
              <a:gd name="connsiteX1" fmla="*/ 1852765 w 1980000"/>
              <a:gd name="connsiteY1" fmla="*/ 0 h 2827279"/>
              <a:gd name="connsiteX2" fmla="*/ 1980000 w 1980000"/>
              <a:gd name="connsiteY2" fmla="*/ 127235 h 2827279"/>
              <a:gd name="connsiteX3" fmla="*/ 1980000 w 1980000"/>
              <a:gd name="connsiteY3" fmla="*/ 2572765 h 2827279"/>
              <a:gd name="connsiteX4" fmla="*/ 1852765 w 1980000"/>
              <a:gd name="connsiteY4" fmla="*/ 2700000 h 2827279"/>
              <a:gd name="connsiteX5" fmla="*/ 1117279 w 1980000"/>
              <a:gd name="connsiteY5" fmla="*/ 2700000 h 2827279"/>
              <a:gd name="connsiteX6" fmla="*/ 990000 w 1980000"/>
              <a:gd name="connsiteY6" fmla="*/ 2827279 h 2827279"/>
              <a:gd name="connsiteX7" fmla="*/ 862721 w 1980000"/>
              <a:gd name="connsiteY7" fmla="*/ 2700000 h 2827279"/>
              <a:gd name="connsiteX8" fmla="*/ 127235 w 1980000"/>
              <a:gd name="connsiteY8" fmla="*/ 2700000 h 2827279"/>
              <a:gd name="connsiteX9" fmla="*/ 0 w 1980000"/>
              <a:gd name="connsiteY9" fmla="*/ 2572765 h 2827279"/>
              <a:gd name="connsiteX10" fmla="*/ 0 w 1980000"/>
              <a:gd name="connsiteY10" fmla="*/ 127235 h 2827279"/>
              <a:gd name="connsiteX11" fmla="*/ 127235 w 1980000"/>
              <a:gd name="connsiteY11" fmla="*/ 0 h 2827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80000" h="2827279">
                <a:moveTo>
                  <a:pt x="127235" y="0"/>
                </a:moveTo>
                <a:lnTo>
                  <a:pt x="1852765" y="0"/>
                </a:lnTo>
                <a:cubicBezTo>
                  <a:pt x="1923035" y="0"/>
                  <a:pt x="1980000" y="56965"/>
                  <a:pt x="1980000" y="127235"/>
                </a:cubicBezTo>
                <a:lnTo>
                  <a:pt x="1980000" y="2572765"/>
                </a:lnTo>
                <a:cubicBezTo>
                  <a:pt x="1980000" y="2643035"/>
                  <a:pt x="1923035" y="2700000"/>
                  <a:pt x="1852765" y="2700000"/>
                </a:cubicBezTo>
                <a:lnTo>
                  <a:pt x="1117279" y="2700000"/>
                </a:lnTo>
                <a:lnTo>
                  <a:pt x="990000" y="2827279"/>
                </a:lnTo>
                <a:lnTo>
                  <a:pt x="862721" y="2700000"/>
                </a:lnTo>
                <a:lnTo>
                  <a:pt x="127235" y="2700000"/>
                </a:lnTo>
                <a:cubicBezTo>
                  <a:pt x="56965" y="2700000"/>
                  <a:pt x="0" y="2643035"/>
                  <a:pt x="0" y="2572765"/>
                </a:cubicBezTo>
                <a:lnTo>
                  <a:pt x="0" y="127235"/>
                </a:lnTo>
                <a:cubicBezTo>
                  <a:pt x="0" y="56965"/>
                  <a:pt x="56965" y="0"/>
                  <a:pt x="127235" y="0"/>
                </a:cubicBezTo>
                <a:close/>
              </a:path>
            </a:pathLst>
          </a:custGeom>
          <a:noFill/>
          <a:ln w="127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从柱状图可知，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3~4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秒为用户的心里承受极限，即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3~4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可确定自己确定是否此主播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根据柱状图，最终设定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秒为承受极限值，即观看时长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&lt;=4s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，得负分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288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>
            <a:spLocks/>
          </p:cNvSpPr>
          <p:nvPr/>
        </p:nvSpPr>
        <p:spPr>
          <a:xfrm>
            <a:off x="732487" y="70018"/>
            <a:ext cx="4951025" cy="605843"/>
          </a:xfrm>
          <a:prstGeom prst="rect">
            <a:avLst/>
          </a:prstGeom>
        </p:spPr>
        <p:txBody>
          <a:bodyPr vert="horz" lIns="72073" tIns="36037" rIns="72073" bIns="36037" rtlCol="0" anchor="ctr">
            <a:normAutofit/>
          </a:bodyPr>
          <a:lstStyle>
            <a:lvl1pPr algn="ctr" defTabSz="360365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4</a:t>
            </a:r>
            <a:r>
              <a:rPr kumimoji="1"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、部分算法介绍</a:t>
            </a:r>
            <a:endParaRPr kumimoji="1"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2862" y="1650206"/>
            <a:ext cx="456237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取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95%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的置信区间，得到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100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分的分界值为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3290s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观看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分数拟合函数如下：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234" y="1650206"/>
            <a:ext cx="4431786" cy="257541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94315" y="4389417"/>
            <a:ext cx="2135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观看时长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VS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分数曲线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62" y="2841098"/>
            <a:ext cx="4284301" cy="170220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51999" y="873451"/>
            <a:ext cx="58625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用户喜爱度：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衡量用户与主播之间的关系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193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>
            <a:spLocks/>
          </p:cNvSpPr>
          <p:nvPr/>
        </p:nvSpPr>
        <p:spPr>
          <a:xfrm>
            <a:off x="732487" y="70018"/>
            <a:ext cx="4951025" cy="605843"/>
          </a:xfrm>
          <a:prstGeom prst="rect">
            <a:avLst/>
          </a:prstGeom>
        </p:spPr>
        <p:txBody>
          <a:bodyPr vert="horz" lIns="72073" tIns="36037" rIns="72073" bIns="36037" rtlCol="0" anchor="ctr">
            <a:normAutofit/>
          </a:bodyPr>
          <a:lstStyle>
            <a:lvl1pPr algn="ctr" defTabSz="360365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4</a:t>
            </a:r>
            <a:r>
              <a:rPr kumimoji="1"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、部分算法介绍</a:t>
            </a:r>
            <a:endParaRPr kumimoji="1"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1999" y="873451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用户喜爱度：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97329" y="1809615"/>
            <a:ext cx="902811" cy="1248153"/>
            <a:chOff x="4143497" y="2616742"/>
            <a:chExt cx="902811" cy="1248153"/>
          </a:xfrm>
        </p:grpSpPr>
        <p:sp>
          <p:nvSpPr>
            <p:cNvPr id="2" name="矩形 1"/>
            <p:cNvSpPr/>
            <p:nvPr/>
          </p:nvSpPr>
          <p:spPr>
            <a:xfrm>
              <a:off x="4143497" y="3487484"/>
              <a:ext cx="902811" cy="3774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独宠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初心</a:t>
              </a: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43497" y="2616742"/>
              <a:ext cx="890806" cy="927617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2217198" y="1791801"/>
            <a:ext cx="990801" cy="1446482"/>
            <a:chOff x="1517556" y="1740880"/>
            <a:chExt cx="1225119" cy="1788566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6762" y="1740880"/>
              <a:ext cx="1046708" cy="1046708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1517556" y="2730262"/>
              <a:ext cx="1225119" cy="7991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珍惜</a:t>
              </a: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努力</a:t>
              </a:r>
              <a:endPara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100.99</a:t>
              </a:r>
              <a:endPara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088179" y="3602809"/>
            <a:ext cx="1227731" cy="1478966"/>
            <a:chOff x="3773010" y="675861"/>
            <a:chExt cx="1518081" cy="182873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99600" y="675861"/>
              <a:ext cx="1046708" cy="1081026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3773010" y="1705409"/>
              <a:ext cx="1518081" cy="7991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官人连麦</a:t>
              </a: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娱乐</a:t>
              </a:r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房</a:t>
              </a:r>
              <a:r>
                <a:rPr lang="en-US" altLang="zh-CN" sz="1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100.98</a:t>
              </a:r>
              <a:endPara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540119" y="1408136"/>
            <a:ext cx="1420426" cy="1424372"/>
            <a:chOff x="6182991" y="1561592"/>
            <a:chExt cx="1756348" cy="1761227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36335" y="1561592"/>
              <a:ext cx="1046708" cy="1055150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6182991" y="2523635"/>
              <a:ext cx="1756348" cy="7991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搞笑</a:t>
              </a:r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流氓团</a:t>
              </a:r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小贱</a:t>
              </a:r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贱  </a:t>
              </a:r>
              <a:r>
                <a:rPr lang="en-US" altLang="zh-CN" sz="1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100.97</a:t>
              </a:r>
              <a:endPara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488944" y="3124474"/>
            <a:ext cx="1450301" cy="1410170"/>
            <a:chOff x="1775535" y="3735092"/>
            <a:chExt cx="1793288" cy="1743666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23075" y="3735092"/>
              <a:ext cx="1039200" cy="1047648"/>
            </a:xfrm>
            <a:prstGeom prst="rect">
              <a:avLst/>
            </a:prstGeom>
          </p:spPr>
        </p:pic>
        <p:sp>
          <p:nvSpPr>
            <p:cNvPr id="22" name="矩形 21"/>
            <p:cNvSpPr/>
            <p:nvPr/>
          </p:nvSpPr>
          <p:spPr>
            <a:xfrm>
              <a:off x="1775535" y="4679574"/>
              <a:ext cx="1793288" cy="7991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欣</a:t>
              </a:r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Bose</a:t>
              </a: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且行且</a:t>
              </a:r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珍惜</a:t>
              </a:r>
              <a:r>
                <a:rPr lang="en-US" altLang="zh-CN" sz="1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100.96</a:t>
              </a:r>
              <a:endPara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060698" y="1704799"/>
            <a:ext cx="1450301" cy="1419675"/>
            <a:chOff x="5084973" y="3633322"/>
            <a:chExt cx="1793288" cy="1755420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97862" y="3633322"/>
              <a:ext cx="1037412" cy="1054010"/>
            </a:xfrm>
            <a:prstGeom prst="rect">
              <a:avLst/>
            </a:prstGeom>
          </p:spPr>
        </p:pic>
        <p:sp>
          <p:nvSpPr>
            <p:cNvPr id="25" name="矩形 24"/>
            <p:cNvSpPr/>
            <p:nvPr/>
          </p:nvSpPr>
          <p:spPr>
            <a:xfrm>
              <a:off x="5084973" y="4629913"/>
              <a:ext cx="1793288" cy="758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小长今💎求</a:t>
              </a:r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升级</a:t>
              </a:r>
              <a:r>
                <a:rPr lang="en-US" altLang="zh-CN" sz="1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100.95</a:t>
              </a:r>
              <a:endPara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121382" y="3521819"/>
            <a:ext cx="1420426" cy="1412383"/>
            <a:chOff x="7648043" y="3115960"/>
            <a:chExt cx="1420426" cy="1412383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56775" y="3115960"/>
              <a:ext cx="846513" cy="839795"/>
            </a:xfrm>
            <a:prstGeom prst="rect">
              <a:avLst/>
            </a:prstGeom>
          </p:spPr>
        </p:pic>
        <p:sp>
          <p:nvSpPr>
            <p:cNvPr id="28" name="矩形 27"/>
            <p:cNvSpPr/>
            <p:nvPr/>
          </p:nvSpPr>
          <p:spPr>
            <a:xfrm>
              <a:off x="7648043" y="3914649"/>
              <a:ext cx="1420426" cy="6136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小舒</a:t>
              </a:r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琳  </a:t>
              </a:r>
              <a:endPara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2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100.94</a:t>
              </a:r>
              <a:endPara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446900" y="1205780"/>
            <a:ext cx="1450301" cy="1407343"/>
            <a:chOff x="8027881" y="782211"/>
            <a:chExt cx="1450301" cy="1407343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335464" y="782211"/>
              <a:ext cx="835134" cy="835134"/>
            </a:xfrm>
            <a:prstGeom prst="rect">
              <a:avLst/>
            </a:prstGeom>
          </p:spPr>
        </p:pic>
        <p:sp>
          <p:nvSpPr>
            <p:cNvPr id="31" name="矩形 30"/>
            <p:cNvSpPr/>
            <p:nvPr/>
          </p:nvSpPr>
          <p:spPr>
            <a:xfrm>
              <a:off x="8027881" y="1575860"/>
              <a:ext cx="1450301" cy="6136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依依有谁</a:t>
              </a:r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疼爱</a:t>
              </a:r>
              <a:r>
                <a:rPr lang="en-US" altLang="zh-CN" sz="1200" b="1" dirty="0" smtClean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78.31</a:t>
              </a:r>
              <a:endParaRPr lang="zh-CN" altLang="en-US" sz="12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884089" y="2821281"/>
            <a:ext cx="1450301" cy="1406675"/>
            <a:chOff x="7092071" y="2283332"/>
            <a:chExt cx="1450301" cy="1406675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26677" y="2283332"/>
              <a:ext cx="781090" cy="793791"/>
            </a:xfrm>
            <a:prstGeom prst="rect">
              <a:avLst/>
            </a:prstGeom>
          </p:spPr>
        </p:pic>
        <p:sp>
          <p:nvSpPr>
            <p:cNvPr id="37" name="矩形 36"/>
            <p:cNvSpPr/>
            <p:nvPr/>
          </p:nvSpPr>
          <p:spPr>
            <a:xfrm>
              <a:off x="7092071" y="3043676"/>
              <a:ext cx="14503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小特奈儿 一个人</a:t>
              </a:r>
              <a:r>
                <a:rPr lang="en-US" altLang="zh-CN" sz="1200" b="1" dirty="0" smtClean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69.24</a:t>
              </a:r>
              <a:endParaRPr lang="zh-CN" altLang="en-US" sz="12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7921038" y="1779323"/>
            <a:ext cx="1450301" cy="1344216"/>
            <a:chOff x="7734760" y="1752121"/>
            <a:chExt cx="1450301" cy="1344216"/>
          </a:xfrm>
        </p:grpSpPr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049797" y="1752121"/>
              <a:ext cx="762039" cy="774740"/>
            </a:xfrm>
            <a:prstGeom prst="rect">
              <a:avLst/>
            </a:prstGeom>
          </p:spPr>
        </p:pic>
        <p:sp>
          <p:nvSpPr>
            <p:cNvPr id="40" name="矩形 39"/>
            <p:cNvSpPr/>
            <p:nvPr/>
          </p:nvSpPr>
          <p:spPr>
            <a:xfrm>
              <a:off x="7734760" y="2450006"/>
              <a:ext cx="14503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南南</a:t>
              </a:r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还有人疼么</a:t>
              </a:r>
              <a:r>
                <a:rPr lang="en-US" altLang="zh-CN" sz="1200" b="1" dirty="0" smtClean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61.18</a:t>
              </a:r>
              <a:endParaRPr lang="zh-CN" altLang="en-US" sz="12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6723945" y="4378094"/>
            <a:ext cx="26244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更多其他主播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944133" y="1474426"/>
            <a:ext cx="40267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</a:t>
            </a:r>
            <a:endParaRPr lang="zh-CN" altLang="en-US" sz="3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448896" y="1127739"/>
            <a:ext cx="40267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</a:t>
            </a:r>
            <a:endParaRPr lang="zh-CN" altLang="en-US" sz="3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930933" y="3310422"/>
            <a:ext cx="43313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</a:t>
            </a:r>
            <a:endParaRPr lang="zh-CN" altLang="en-US" sz="3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442484" y="2821281"/>
            <a:ext cx="41549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B</a:t>
            </a:r>
            <a:endParaRPr lang="zh-CN" altLang="en-US" sz="3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6007308" y="1399036"/>
            <a:ext cx="41549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B</a:t>
            </a:r>
            <a:endParaRPr lang="zh-CN" altLang="en-US" sz="3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025862" y="3220044"/>
            <a:ext cx="41549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B</a:t>
            </a:r>
            <a:endParaRPr lang="zh-CN" altLang="en-US" sz="3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83987" y="3049578"/>
            <a:ext cx="1309975" cy="3774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2017.9.3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注册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37454" y="3426989"/>
            <a:ext cx="139653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月充值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2.6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211719" y="3842487"/>
            <a:ext cx="1729961" cy="3774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送过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100+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主播礼物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481705" y="4229234"/>
            <a:ext cx="112402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早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晚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活跃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986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75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2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5" grpId="0"/>
      <p:bldP spid="46" grpId="0"/>
      <p:bldP spid="47" grpId="0"/>
      <p:bldP spid="48" grpId="0"/>
      <p:bldP spid="4" grpId="0"/>
      <p:bldP spid="49" grpId="0"/>
      <p:bldP spid="50" grpId="0"/>
      <p:bldP spid="5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>
            <a:spLocks/>
          </p:cNvSpPr>
          <p:nvPr/>
        </p:nvSpPr>
        <p:spPr>
          <a:xfrm>
            <a:off x="732487" y="70018"/>
            <a:ext cx="4951025" cy="605843"/>
          </a:xfrm>
          <a:prstGeom prst="rect">
            <a:avLst/>
          </a:prstGeom>
        </p:spPr>
        <p:txBody>
          <a:bodyPr vert="horz" lIns="72073" tIns="36037" rIns="72073" bIns="36037" rtlCol="0" anchor="ctr">
            <a:normAutofit/>
          </a:bodyPr>
          <a:lstStyle>
            <a:lvl1pPr algn="ctr" defTabSz="360365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4</a:t>
            </a:r>
            <a:r>
              <a:rPr kumimoji="1"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、部分算法介绍</a:t>
            </a:r>
            <a:endParaRPr kumimoji="1"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1999" y="873451"/>
            <a:ext cx="58625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主播相似度：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衡量主播与主播之间的关系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103792" y="1467703"/>
            <a:ext cx="38448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当前版本</a:t>
            </a:r>
            <a:endParaRPr lang="en-US" altLang="zh-CN" sz="20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✔ 相似性度量</a:t>
            </a:r>
            <a:endParaRPr lang="en-US" altLang="zh-CN" sz="2000" b="1" dirty="0" smtClean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✔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统计分析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✖ 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TF – IDF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（用于资讯检索）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✖ 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word2Vec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（适合长文本）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✔ 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文本匹配 </a:t>
            </a:r>
            <a:endParaRPr lang="en-US" altLang="zh-CN" sz="2000" b="1" dirty="0" smtClean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✔ 分词算法</a:t>
            </a:r>
            <a:endParaRPr lang="en-US" altLang="zh-CN" sz="2000" b="1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✔ 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情感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分析</a:t>
            </a:r>
            <a:endParaRPr lang="en-US" altLang="zh-CN" sz="2000" b="1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852635" y="3713462"/>
            <a:ext cx="1282744" cy="461639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活跃</a:t>
            </a:r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粉丝</a:t>
            </a:r>
            <a:endParaRPr lang="zh-CN" altLang="en-US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852635" y="4310199"/>
            <a:ext cx="1282744" cy="461639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明星等级</a:t>
            </a:r>
            <a:endParaRPr lang="zh-CN" altLang="en-US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852635" y="3116725"/>
            <a:ext cx="1282744" cy="461639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开播时段</a:t>
            </a:r>
            <a:endParaRPr lang="zh-CN" altLang="en-US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852635" y="1916096"/>
            <a:ext cx="1282744" cy="461639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标签特征</a:t>
            </a:r>
            <a:endParaRPr lang="zh-CN" altLang="en-US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852635" y="2517150"/>
            <a:ext cx="1282744" cy="461639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栏目特征</a:t>
            </a:r>
            <a:endParaRPr lang="zh-CN" altLang="en-US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2373675" y="3726447"/>
            <a:ext cx="1282744" cy="461639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总粉丝数</a:t>
            </a:r>
            <a:endParaRPr lang="zh-CN" altLang="en-US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2373675" y="4323184"/>
            <a:ext cx="1282744" cy="461639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城市</a:t>
            </a:r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地区</a:t>
            </a:r>
            <a:endParaRPr lang="zh-CN" altLang="en-US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2373675" y="3129710"/>
            <a:ext cx="1282744" cy="461639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开播时长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2373675" y="1929081"/>
            <a:ext cx="1282744" cy="461639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情感极性</a:t>
            </a:r>
            <a:endParaRPr lang="zh-CN" altLang="en-US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2373675" y="2530135"/>
            <a:ext cx="1282744" cy="461639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性别年龄</a:t>
            </a:r>
          </a:p>
        </p:txBody>
      </p:sp>
    </p:spTree>
    <p:extLst>
      <p:ext uri="{BB962C8B-B14F-4D97-AF65-F5344CB8AC3E}">
        <p14:creationId xmlns:p14="http://schemas.microsoft.com/office/powerpoint/2010/main" val="16719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>
            <a:spLocks/>
          </p:cNvSpPr>
          <p:nvPr/>
        </p:nvSpPr>
        <p:spPr>
          <a:xfrm>
            <a:off x="732487" y="70018"/>
            <a:ext cx="4951025" cy="605843"/>
          </a:xfrm>
          <a:prstGeom prst="rect">
            <a:avLst/>
          </a:prstGeom>
        </p:spPr>
        <p:txBody>
          <a:bodyPr vert="horz" lIns="72073" tIns="36037" rIns="72073" bIns="36037" rtlCol="0" anchor="ctr">
            <a:normAutofit/>
          </a:bodyPr>
          <a:lstStyle>
            <a:lvl1pPr algn="ctr" defTabSz="360365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4</a:t>
            </a:r>
            <a:r>
              <a:rPr kumimoji="1"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、部分算法介绍</a:t>
            </a:r>
            <a:endParaRPr kumimoji="1"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1999" y="873451"/>
            <a:ext cx="58625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主播相似度：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衡量主播与主播之间的关系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071059" y="1661262"/>
            <a:ext cx="7647600" cy="2921576"/>
            <a:chOff x="1084926" y="1499135"/>
            <a:chExt cx="7647600" cy="2921576"/>
          </a:xfrm>
        </p:grpSpPr>
        <p:grpSp>
          <p:nvGrpSpPr>
            <p:cNvPr id="6" name="组合 5"/>
            <p:cNvGrpSpPr/>
            <p:nvPr/>
          </p:nvGrpSpPr>
          <p:grpSpPr>
            <a:xfrm>
              <a:off x="1084926" y="1499135"/>
              <a:ext cx="7647600" cy="2921576"/>
              <a:chOff x="1084926" y="1499135"/>
              <a:chExt cx="7647600" cy="2921576"/>
            </a:xfrm>
          </p:grpSpPr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7477943" y="1650722"/>
                <a:ext cx="404499" cy="403657"/>
              </a:xfrm>
              <a:prstGeom prst="rect">
                <a:avLst/>
              </a:prstGeom>
            </p:spPr>
          </p:pic>
          <p:sp>
            <p:nvSpPr>
              <p:cNvPr id="16" name="TextBox 10"/>
              <p:cNvSpPr txBox="1"/>
              <p:nvPr/>
            </p:nvSpPr>
            <p:spPr>
              <a:xfrm>
                <a:off x="8254201" y="4153019"/>
                <a:ext cx="378000" cy="255389"/>
              </a:xfrm>
              <a:prstGeom prst="roundRect">
                <a:avLst/>
              </a:prstGeom>
              <a:solidFill>
                <a:schemeClr val="accent6"/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endParaRPr>
              </a:p>
            </p:txBody>
          </p:sp>
          <p:grpSp>
            <p:nvGrpSpPr>
              <p:cNvPr id="17" name="组合 16"/>
              <p:cNvGrpSpPr/>
              <p:nvPr/>
            </p:nvGrpSpPr>
            <p:grpSpPr>
              <a:xfrm>
                <a:off x="1084926" y="1499135"/>
                <a:ext cx="7647600" cy="2921576"/>
                <a:chOff x="1084926" y="1967647"/>
                <a:chExt cx="7647600" cy="2921576"/>
              </a:xfrm>
            </p:grpSpPr>
            <p:grpSp>
              <p:nvGrpSpPr>
                <p:cNvPr id="18" name="组合 17"/>
                <p:cNvGrpSpPr/>
                <p:nvPr/>
              </p:nvGrpSpPr>
              <p:grpSpPr>
                <a:xfrm>
                  <a:off x="1084926" y="1973223"/>
                  <a:ext cx="2160000" cy="2916000"/>
                  <a:chOff x="1084926" y="1973224"/>
                  <a:chExt cx="2016642" cy="2439287"/>
                </a:xfrm>
              </p:grpSpPr>
              <p:sp>
                <p:nvSpPr>
                  <p:cNvPr id="30" name="Rounded Rectangle 3"/>
                  <p:cNvSpPr/>
                  <p:nvPr/>
                </p:nvSpPr>
                <p:spPr>
                  <a:xfrm>
                    <a:off x="1084926" y="1973224"/>
                    <a:ext cx="2016642" cy="2439287"/>
                  </a:xfrm>
                  <a:prstGeom prst="roundRect">
                    <a:avLst>
                      <a:gd name="adj" fmla="val 2738"/>
                    </a:avLst>
                  </a:prstGeom>
                  <a:noFill/>
                  <a:ln w="3175"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1" name="Rectangle 5"/>
                  <p:cNvSpPr/>
                  <p:nvPr/>
                </p:nvSpPr>
                <p:spPr>
                  <a:xfrm>
                    <a:off x="1244090" y="2198313"/>
                    <a:ext cx="1698313" cy="713166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lnSpc>
                        <a:spcPct val="130000"/>
                      </a:lnSpc>
                    </a:pPr>
                    <a:endParaRPr lang="en-US" sz="2000" b="1" dirty="0" smtClean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Open Sans" panose="020B0606030504020204" pitchFamily="34" charset="0"/>
                    </a:endParaRPr>
                  </a:p>
                  <a:p>
                    <a:pPr algn="ctr">
                      <a:lnSpc>
                        <a:spcPct val="130000"/>
                      </a:lnSpc>
                    </a:pPr>
                    <a:r>
                      <a:rPr lang="en-US" sz="18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Open Sans" panose="020B0606030504020204" pitchFamily="34" charset="0"/>
                      </a:rPr>
                      <a:t>TF-IDF</a:t>
                    </a:r>
                  </a:p>
                </p:txBody>
              </p:sp>
              <p:sp>
                <p:nvSpPr>
                  <p:cNvPr id="32" name="TextBox 7"/>
                  <p:cNvSpPr txBox="1"/>
                  <p:nvPr/>
                </p:nvSpPr>
                <p:spPr>
                  <a:xfrm>
                    <a:off x="2656799" y="4188582"/>
                    <a:ext cx="379091" cy="213638"/>
                  </a:xfrm>
                  <a:prstGeom prst="roundRect">
                    <a:avLst/>
                  </a:prstGeom>
                  <a:solidFill>
                    <a:schemeClr val="tx2">
                      <a:lumMod val="50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endParaRPr lang="en-US" sz="9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3" name="Freeform 299"/>
                  <p:cNvSpPr>
                    <a:spLocks/>
                  </p:cNvSpPr>
                  <p:nvPr/>
                </p:nvSpPr>
                <p:spPr bwMode="auto">
                  <a:xfrm>
                    <a:off x="1802797" y="2242343"/>
                    <a:ext cx="531228" cy="187293"/>
                  </a:xfrm>
                  <a:custGeom>
                    <a:avLst/>
                    <a:gdLst>
                      <a:gd name="T0" fmla="*/ 29 w 116"/>
                      <a:gd name="T1" fmla="*/ 16 h 41"/>
                      <a:gd name="T2" fmla="*/ 33 w 116"/>
                      <a:gd name="T3" fmla="*/ 11 h 41"/>
                      <a:gd name="T4" fmla="*/ 33 w 116"/>
                      <a:gd name="T5" fmla="*/ 4 h 41"/>
                      <a:gd name="T6" fmla="*/ 29 w 116"/>
                      <a:gd name="T7" fmla="*/ 0 h 41"/>
                      <a:gd name="T8" fmla="*/ 16 w 116"/>
                      <a:gd name="T9" fmla="*/ 0 h 41"/>
                      <a:gd name="T10" fmla="*/ 11 w 116"/>
                      <a:gd name="T11" fmla="*/ 4 h 41"/>
                      <a:gd name="T12" fmla="*/ 11 w 116"/>
                      <a:gd name="T13" fmla="*/ 11 h 41"/>
                      <a:gd name="T14" fmla="*/ 16 w 116"/>
                      <a:gd name="T15" fmla="*/ 16 h 41"/>
                      <a:gd name="T16" fmla="*/ 17 w 116"/>
                      <a:gd name="T17" fmla="*/ 16 h 41"/>
                      <a:gd name="T18" fmla="*/ 17 w 116"/>
                      <a:gd name="T19" fmla="*/ 29 h 41"/>
                      <a:gd name="T20" fmla="*/ 15 w 116"/>
                      <a:gd name="T21" fmla="*/ 31 h 41"/>
                      <a:gd name="T22" fmla="*/ 10 w 116"/>
                      <a:gd name="T23" fmla="*/ 31 h 41"/>
                      <a:gd name="T24" fmla="*/ 5 w 116"/>
                      <a:gd name="T25" fmla="*/ 26 h 41"/>
                      <a:gd name="T26" fmla="*/ 6 w 116"/>
                      <a:gd name="T27" fmla="*/ 33 h 41"/>
                      <a:gd name="T28" fmla="*/ 5 w 116"/>
                      <a:gd name="T29" fmla="*/ 41 h 41"/>
                      <a:gd name="T30" fmla="*/ 10 w 116"/>
                      <a:gd name="T31" fmla="*/ 37 h 41"/>
                      <a:gd name="T32" fmla="*/ 15 w 116"/>
                      <a:gd name="T33" fmla="*/ 37 h 41"/>
                      <a:gd name="T34" fmla="*/ 23 w 116"/>
                      <a:gd name="T35" fmla="*/ 29 h 41"/>
                      <a:gd name="T36" fmla="*/ 23 w 116"/>
                      <a:gd name="T37" fmla="*/ 16 h 41"/>
                      <a:gd name="T38" fmla="*/ 24 w 116"/>
                      <a:gd name="T39" fmla="*/ 16 h 41"/>
                      <a:gd name="T40" fmla="*/ 31 w 116"/>
                      <a:gd name="T41" fmla="*/ 31 h 41"/>
                      <a:gd name="T42" fmla="*/ 101 w 116"/>
                      <a:gd name="T43" fmla="*/ 31 h 41"/>
                      <a:gd name="T44" fmla="*/ 116 w 116"/>
                      <a:gd name="T45" fmla="*/ 16 h 41"/>
                      <a:gd name="T46" fmla="*/ 29 w 116"/>
                      <a:gd name="T47" fmla="*/ 16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116" h="41">
                        <a:moveTo>
                          <a:pt x="29" y="16"/>
                        </a:moveTo>
                        <a:cubicBezTo>
                          <a:pt x="31" y="16"/>
                          <a:pt x="33" y="14"/>
                          <a:pt x="33" y="11"/>
                        </a:cubicBezTo>
                        <a:cubicBezTo>
                          <a:pt x="33" y="4"/>
                          <a:pt x="33" y="4"/>
                          <a:pt x="33" y="4"/>
                        </a:cubicBezTo>
                        <a:cubicBezTo>
                          <a:pt x="33" y="2"/>
                          <a:pt x="31" y="0"/>
                          <a:pt x="29" y="0"/>
                        </a:cubicBezTo>
                        <a:cubicBezTo>
                          <a:pt x="16" y="0"/>
                          <a:pt x="16" y="0"/>
                          <a:pt x="16" y="0"/>
                        </a:cubicBezTo>
                        <a:cubicBezTo>
                          <a:pt x="13" y="0"/>
                          <a:pt x="11" y="2"/>
                          <a:pt x="11" y="4"/>
                        </a:cubicBezTo>
                        <a:cubicBezTo>
                          <a:pt x="11" y="11"/>
                          <a:pt x="11" y="11"/>
                          <a:pt x="11" y="11"/>
                        </a:cubicBezTo>
                        <a:cubicBezTo>
                          <a:pt x="11" y="14"/>
                          <a:pt x="13" y="16"/>
                          <a:pt x="16" y="16"/>
                        </a:cubicBezTo>
                        <a:cubicBezTo>
                          <a:pt x="17" y="16"/>
                          <a:pt x="17" y="16"/>
                          <a:pt x="17" y="16"/>
                        </a:cubicBezTo>
                        <a:cubicBezTo>
                          <a:pt x="17" y="29"/>
                          <a:pt x="17" y="29"/>
                          <a:pt x="17" y="29"/>
                        </a:cubicBezTo>
                        <a:cubicBezTo>
                          <a:pt x="17" y="30"/>
                          <a:pt x="16" y="31"/>
                          <a:pt x="15" y="31"/>
                        </a:cubicBezTo>
                        <a:cubicBezTo>
                          <a:pt x="10" y="31"/>
                          <a:pt x="10" y="31"/>
                          <a:pt x="10" y="31"/>
                        </a:cubicBezTo>
                        <a:cubicBezTo>
                          <a:pt x="10" y="29"/>
                          <a:pt x="9" y="26"/>
                          <a:pt x="5" y="26"/>
                        </a:cubicBezTo>
                        <a:cubicBezTo>
                          <a:pt x="0" y="26"/>
                          <a:pt x="4" y="31"/>
                          <a:pt x="6" y="33"/>
                        </a:cubicBezTo>
                        <a:cubicBezTo>
                          <a:pt x="4" y="35"/>
                          <a:pt x="0" y="41"/>
                          <a:pt x="5" y="41"/>
                        </a:cubicBezTo>
                        <a:cubicBezTo>
                          <a:pt x="8" y="41"/>
                          <a:pt x="9" y="39"/>
                          <a:pt x="10" y="37"/>
                        </a:cubicBezTo>
                        <a:cubicBezTo>
                          <a:pt x="15" y="37"/>
                          <a:pt x="15" y="37"/>
                          <a:pt x="15" y="37"/>
                        </a:cubicBezTo>
                        <a:cubicBezTo>
                          <a:pt x="19" y="37"/>
                          <a:pt x="23" y="33"/>
                          <a:pt x="23" y="29"/>
                        </a:cubicBezTo>
                        <a:cubicBezTo>
                          <a:pt x="23" y="16"/>
                          <a:pt x="23" y="16"/>
                          <a:pt x="23" y="16"/>
                        </a:cubicBezTo>
                        <a:cubicBezTo>
                          <a:pt x="24" y="16"/>
                          <a:pt x="24" y="16"/>
                          <a:pt x="24" y="16"/>
                        </a:cubicBezTo>
                        <a:cubicBezTo>
                          <a:pt x="31" y="31"/>
                          <a:pt x="31" y="31"/>
                          <a:pt x="31" y="31"/>
                        </a:cubicBezTo>
                        <a:cubicBezTo>
                          <a:pt x="101" y="31"/>
                          <a:pt x="101" y="31"/>
                          <a:pt x="101" y="31"/>
                        </a:cubicBezTo>
                        <a:cubicBezTo>
                          <a:pt x="116" y="16"/>
                          <a:pt x="116" y="16"/>
                          <a:pt x="116" y="16"/>
                        </a:cubicBezTo>
                        <a:lnTo>
                          <a:pt x="29" y="16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50000"/>
                    </a:schemeClr>
                  </a:solidFill>
                  <a:ln>
                    <a:noFill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00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19" name="组合 18"/>
                <p:cNvGrpSpPr/>
                <p:nvPr/>
              </p:nvGrpSpPr>
              <p:grpSpPr>
                <a:xfrm>
                  <a:off x="3821412" y="1973223"/>
                  <a:ext cx="2160000" cy="2916000"/>
                  <a:chOff x="3753428" y="1973224"/>
                  <a:chExt cx="2016642" cy="2439287"/>
                </a:xfrm>
              </p:grpSpPr>
              <p:sp>
                <p:nvSpPr>
                  <p:cNvPr id="26" name="Rounded Rectangle 7"/>
                  <p:cNvSpPr/>
                  <p:nvPr/>
                </p:nvSpPr>
                <p:spPr>
                  <a:xfrm>
                    <a:off x="3753428" y="1973224"/>
                    <a:ext cx="2016642" cy="2439287"/>
                  </a:xfrm>
                  <a:prstGeom prst="roundRect">
                    <a:avLst>
                      <a:gd name="adj" fmla="val 2738"/>
                    </a:avLst>
                  </a:prstGeom>
                  <a:noFill/>
                  <a:ln w="3175"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7" name="Rectangle 8"/>
                  <p:cNvSpPr/>
                  <p:nvPr/>
                </p:nvSpPr>
                <p:spPr>
                  <a:xfrm>
                    <a:off x="3912592" y="2198313"/>
                    <a:ext cx="1698313" cy="713166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lnSpc>
                        <a:spcPct val="130000"/>
                      </a:lnSpc>
                    </a:pPr>
                    <a:r>
                      <a:rPr lang="en-US" sz="20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</a:t>
                    </a:r>
                  </a:p>
                  <a:p>
                    <a:pPr algn="ctr">
                      <a:lnSpc>
                        <a:spcPct val="130000"/>
                      </a:lnSpc>
                    </a:pPr>
                    <a:r>
                      <a:rPr lang="en-US" sz="1800" b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Open Sans" panose="020B0606030504020204" pitchFamily="34" charset="0"/>
                      </a:rPr>
                      <a:t>Word2Vec</a:t>
                    </a:r>
                    <a:endParaRPr lang="en-US" sz="1800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28" name="TextBox 10"/>
                  <p:cNvSpPr txBox="1"/>
                  <p:nvPr/>
                </p:nvSpPr>
                <p:spPr>
                  <a:xfrm>
                    <a:off x="5326870" y="4194605"/>
                    <a:ext cx="70582" cy="198698"/>
                  </a:xfrm>
                  <a:prstGeom prst="roundRect">
                    <a:avLst/>
                  </a:prstGeom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endParaRPr lang="en-US" sz="9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Open Sans" panose="020B0606030504020204" pitchFamily="34" charset="0"/>
                    </a:endParaRPr>
                  </a:p>
                </p:txBody>
              </p:sp>
              <p:pic>
                <p:nvPicPr>
                  <p:cNvPr id="29" name="图片 28"/>
                  <p:cNvPicPr>
                    <a:picLocks noChangeAspect="1"/>
                  </p:cNvPicPr>
                  <p:nvPr/>
                </p:nvPicPr>
                <p:blipFill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4197895" y="2082112"/>
                    <a:ext cx="1258015" cy="50775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" name="组合 19"/>
                <p:cNvGrpSpPr/>
                <p:nvPr/>
              </p:nvGrpSpPr>
              <p:grpSpPr>
                <a:xfrm>
                  <a:off x="6572526" y="1967647"/>
                  <a:ext cx="2160000" cy="2916000"/>
                  <a:chOff x="1084926" y="1973224"/>
                  <a:chExt cx="2016642" cy="2439287"/>
                </a:xfrm>
              </p:grpSpPr>
              <p:sp>
                <p:nvSpPr>
                  <p:cNvPr id="24" name="Rounded Rectangle 3"/>
                  <p:cNvSpPr/>
                  <p:nvPr/>
                </p:nvSpPr>
                <p:spPr>
                  <a:xfrm>
                    <a:off x="1084926" y="1973224"/>
                    <a:ext cx="2016642" cy="2439287"/>
                  </a:xfrm>
                  <a:prstGeom prst="roundRect">
                    <a:avLst>
                      <a:gd name="adj" fmla="val 2738"/>
                    </a:avLst>
                  </a:prstGeom>
                  <a:noFill/>
                  <a:ln w="3175"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5" name="Rectangle 5"/>
                  <p:cNvSpPr/>
                  <p:nvPr/>
                </p:nvSpPr>
                <p:spPr>
                  <a:xfrm>
                    <a:off x="1244090" y="2546536"/>
                    <a:ext cx="1698313" cy="37846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lnSpc>
                        <a:spcPct val="130000"/>
                      </a:lnSpc>
                    </a:pPr>
                    <a:r>
                      <a:rPr lang="zh-CN" altLang="en-US" sz="1800" b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Open Sans" panose="020B0606030504020204" pitchFamily="34" charset="0"/>
                      </a:rPr>
                      <a:t>文本匹配</a:t>
                    </a:r>
                    <a:endParaRPr lang="en-US" sz="18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21" name="矩形 20"/>
                <p:cNvSpPr/>
                <p:nvPr/>
              </p:nvSpPr>
              <p:spPr>
                <a:xfrm>
                  <a:off x="1204436" y="3220382"/>
                  <a:ext cx="1989521" cy="120032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1200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主要用于</a:t>
                  </a:r>
                  <a:r>
                    <a:rPr lang="zh-CN" altLang="en-US" sz="12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资讯</a:t>
                  </a:r>
                  <a:r>
                    <a:rPr lang="zh-CN" altLang="en-US" sz="1200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检索。</a:t>
                  </a:r>
                  <a:endParaRPr lang="en-US" altLang="zh-CN" sz="12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r>
                    <a:rPr lang="zh-CN" altLang="en-US" sz="1200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一</a:t>
                  </a:r>
                  <a:r>
                    <a:rPr lang="zh-CN" altLang="en-US" sz="12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个词在一个文本中出现的次数越多，且在整个文本库中出现的次数少，则认为此词具有分类意义，具有代表性。</a:t>
                  </a:r>
                </a:p>
              </p:txBody>
            </p:sp>
            <p:sp>
              <p:nvSpPr>
                <p:cNvPr id="22" name="矩形 21"/>
                <p:cNvSpPr/>
                <p:nvPr/>
              </p:nvSpPr>
              <p:spPr>
                <a:xfrm>
                  <a:off x="3850981" y="3222991"/>
                  <a:ext cx="2038847" cy="129266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altLang="zh-CN" sz="12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2013</a:t>
                  </a:r>
                  <a:r>
                    <a:rPr lang="zh-CN" altLang="en-US" sz="12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年</a:t>
                  </a:r>
                  <a:r>
                    <a:rPr lang="en-US" altLang="zh-CN" sz="12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Google</a:t>
                  </a:r>
                  <a:r>
                    <a:rPr lang="zh-CN" altLang="en-US" sz="12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发明的开源工具，用于计算词向量的。利用了浅层的神经网络算法， 考虑前后语义，对长文本具有好的结果。</a:t>
                  </a:r>
                  <a:endPara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3" name="矩形 22"/>
                <p:cNvSpPr/>
                <p:nvPr/>
              </p:nvSpPr>
              <p:spPr>
                <a:xfrm>
                  <a:off x="6641728" y="3263273"/>
                  <a:ext cx="2076931" cy="49244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12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自设标签，对文本进行分词后，进行匹配，并计算</a:t>
                  </a:r>
                  <a:r>
                    <a:rPr lang="zh-CN" altLang="en-US" sz="1200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词频</a:t>
                  </a:r>
                  <a:r>
                    <a:rPr lang="zh-CN" altLang="en-US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。</a:t>
                  </a:r>
                  <a:endPara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8" name="组合 7"/>
            <p:cNvGrpSpPr/>
            <p:nvPr/>
          </p:nvGrpSpPr>
          <p:grpSpPr>
            <a:xfrm>
              <a:off x="5586969" y="4159447"/>
              <a:ext cx="310178" cy="237959"/>
              <a:chOff x="5586969" y="4159447"/>
              <a:chExt cx="310178" cy="237959"/>
            </a:xfrm>
          </p:grpSpPr>
          <p:sp>
            <p:nvSpPr>
              <p:cNvPr id="9" name="TextBox 10"/>
              <p:cNvSpPr txBox="1"/>
              <p:nvPr/>
            </p:nvSpPr>
            <p:spPr>
              <a:xfrm>
                <a:off x="5665684" y="4159447"/>
                <a:ext cx="75600" cy="237530"/>
              </a:xfrm>
              <a:prstGeom prst="round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endParaRPr>
              </a:p>
            </p:txBody>
          </p:sp>
          <p:grpSp>
            <p:nvGrpSpPr>
              <p:cNvPr id="10" name="组合 9"/>
              <p:cNvGrpSpPr/>
              <p:nvPr/>
            </p:nvGrpSpPr>
            <p:grpSpPr>
              <a:xfrm>
                <a:off x="5586969" y="4159447"/>
                <a:ext cx="310178" cy="237959"/>
                <a:chOff x="5586969" y="4159447"/>
                <a:chExt cx="310178" cy="237959"/>
              </a:xfrm>
            </p:grpSpPr>
            <p:sp>
              <p:nvSpPr>
                <p:cNvPr id="11" name="TextBox 10"/>
                <p:cNvSpPr txBox="1"/>
                <p:nvPr/>
              </p:nvSpPr>
              <p:spPr>
                <a:xfrm>
                  <a:off x="5586969" y="4159447"/>
                  <a:ext cx="75600" cy="237530"/>
                </a:xfrm>
                <a:prstGeom prst="roundRect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endParaRPr lang="en-US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" name="TextBox 10"/>
                <p:cNvSpPr txBox="1"/>
                <p:nvPr/>
              </p:nvSpPr>
              <p:spPr>
                <a:xfrm>
                  <a:off x="5742572" y="4159876"/>
                  <a:ext cx="75600" cy="237530"/>
                </a:xfrm>
                <a:prstGeom prst="roundRect">
                  <a:avLst/>
                </a:prstGeom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endParaRPr lang="en-US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" name="TextBox 10"/>
                <p:cNvSpPr txBox="1"/>
                <p:nvPr/>
              </p:nvSpPr>
              <p:spPr>
                <a:xfrm>
                  <a:off x="5821547" y="4159876"/>
                  <a:ext cx="75600" cy="237530"/>
                </a:xfrm>
                <a:prstGeom prst="roundRect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endParaRPr lang="en-US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anose="020B060603050402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41354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925761" y="1481470"/>
            <a:ext cx="2002646" cy="1971304"/>
          </a:xfrm>
          <a:prstGeom prst="rect">
            <a:avLst/>
          </a:prstGeom>
          <a:noFill/>
          <a:ln w="127000">
            <a:solidFill>
              <a:schemeClr val="bg1">
                <a:lumMod val="7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标题 1"/>
          <p:cNvSpPr txBox="1">
            <a:spLocks/>
          </p:cNvSpPr>
          <p:nvPr/>
        </p:nvSpPr>
        <p:spPr>
          <a:xfrm>
            <a:off x="3332363" y="1478518"/>
            <a:ext cx="5475137" cy="1974256"/>
          </a:xfrm>
          <a:prstGeom prst="rect">
            <a:avLst/>
          </a:prstGeom>
        </p:spPr>
        <p:txBody>
          <a:bodyPr vert="horz" lIns="72073" tIns="36037" rIns="72073" bIns="36037" rtlCol="0" anchor="ctr">
            <a:normAutofit fontScale="85000" lnSpcReduction="20000"/>
          </a:bodyPr>
          <a:lstStyle>
            <a:lvl1pPr algn="ctr" defTabSz="360365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kumimoji="1" lang="en-US" altLang="zh-CN" sz="3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Why ?  </a:t>
            </a:r>
            <a:r>
              <a:rPr kumimoji="1"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-- </a:t>
            </a:r>
            <a:r>
              <a:rPr kumimoji="1"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为什么要做？</a:t>
            </a:r>
            <a:endParaRPr kumimoji="1" lang="en-US" altLang="zh-CN" sz="36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z="3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What </a:t>
            </a:r>
            <a:r>
              <a:rPr kumimoji="1" lang="en-US" altLang="zh-CN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? </a:t>
            </a:r>
            <a:r>
              <a:rPr kumimoji="1"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-- </a:t>
            </a:r>
            <a:r>
              <a:rPr kumimoji="1"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是什么内容？</a:t>
            </a:r>
            <a:endParaRPr kumimoji="1" lang="en-US" altLang="zh-CN" sz="36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z="3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How ?  </a:t>
            </a:r>
            <a:r>
              <a:rPr kumimoji="1"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-- </a:t>
            </a:r>
            <a:r>
              <a:rPr kumimoji="1"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要如何应用？</a:t>
            </a:r>
            <a:endParaRPr kumimoji="1" lang="en-US" altLang="zh-CN" sz="36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17" name="文本框 36"/>
          <p:cNvSpPr txBox="1"/>
          <p:nvPr/>
        </p:nvSpPr>
        <p:spPr bwMode="auto">
          <a:xfrm>
            <a:off x="1317635" y="1632707"/>
            <a:ext cx="127066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7500" b="1" kern="100">
                <a:solidFill>
                  <a:srgbClr val="F9C206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</a:rPr>
              <a:t>PART</a:t>
            </a:r>
            <a:endParaRPr lang="zh-CN" altLang="en-US" sz="32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9" name="文本框 36"/>
          <p:cNvSpPr txBox="1"/>
          <p:nvPr/>
        </p:nvSpPr>
        <p:spPr bwMode="auto">
          <a:xfrm>
            <a:off x="925761" y="2210827"/>
            <a:ext cx="200264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7500" b="1" kern="100">
                <a:solidFill>
                  <a:srgbClr val="F9C206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6000" dirty="0" smtClean="0">
                <a:solidFill>
                  <a:srgbClr val="FFC000"/>
                </a:solidFill>
                <a:latin typeface="微软雅黑" panose="020B0503020204020204" pitchFamily="34" charset="-122"/>
              </a:rPr>
              <a:t>3W</a:t>
            </a:r>
            <a:endParaRPr lang="zh-CN" altLang="en-US" sz="6000" dirty="0">
              <a:solidFill>
                <a:srgbClr val="FFC000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055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>
            <a:spLocks/>
          </p:cNvSpPr>
          <p:nvPr/>
        </p:nvSpPr>
        <p:spPr>
          <a:xfrm>
            <a:off x="732487" y="70018"/>
            <a:ext cx="4951025" cy="605843"/>
          </a:xfrm>
          <a:prstGeom prst="rect">
            <a:avLst/>
          </a:prstGeom>
        </p:spPr>
        <p:txBody>
          <a:bodyPr vert="horz" lIns="72073" tIns="36037" rIns="72073" bIns="36037" rtlCol="0" anchor="ctr">
            <a:normAutofit/>
          </a:bodyPr>
          <a:lstStyle>
            <a:lvl1pPr algn="ctr" defTabSz="360365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4</a:t>
            </a:r>
            <a:r>
              <a:rPr kumimoji="1"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、部分算法介绍</a:t>
            </a:r>
            <a:endParaRPr kumimoji="1"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1999" y="873451"/>
            <a:ext cx="58625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主播相似度：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衡量主播与主播之间的关系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标题 1"/>
          <p:cNvSpPr txBox="1">
            <a:spLocks/>
          </p:cNvSpPr>
          <p:nvPr/>
        </p:nvSpPr>
        <p:spPr>
          <a:xfrm>
            <a:off x="451999" y="1428844"/>
            <a:ext cx="5474970" cy="639654"/>
          </a:xfrm>
          <a:prstGeom prst="rect">
            <a:avLst/>
          </a:prstGeom>
        </p:spPr>
        <p:txBody>
          <a:bodyPr vert="horz" lIns="72073" tIns="36037" rIns="72073" bIns="36037" rtlCol="0" anchor="ctr">
            <a:normAutofit/>
          </a:bodyPr>
          <a:lstStyle>
            <a:lvl1pPr algn="ctr" defTabSz="360365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文本挖掘方法</a:t>
            </a:r>
            <a:endParaRPr kumimoji="1"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88962" y="2073030"/>
            <a:ext cx="883024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基于词典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的方法，需要用到标注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好的词典。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机器学习的方法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，需要大量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的人工标注的语料作为训练集，通过提取文本特征，构建分类器来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实现特征提取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实际运用中可以两者相辅相成，在短文本中，基于词典</a:t>
            </a:r>
            <a:r>
              <a:rPr lang="zh-CN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的分析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效果更加好，例如微博、商品评论等。而长文本则更加适合机器学习来</a:t>
            </a:r>
            <a:r>
              <a:rPr lang="zh-CN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endParaRPr sz="20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738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>
            <a:spLocks/>
          </p:cNvSpPr>
          <p:nvPr/>
        </p:nvSpPr>
        <p:spPr>
          <a:xfrm>
            <a:off x="732487" y="70018"/>
            <a:ext cx="4951025" cy="605843"/>
          </a:xfrm>
          <a:prstGeom prst="rect">
            <a:avLst/>
          </a:prstGeom>
        </p:spPr>
        <p:txBody>
          <a:bodyPr vert="horz" lIns="72073" tIns="36037" rIns="72073" bIns="36037" rtlCol="0" anchor="ctr">
            <a:normAutofit/>
          </a:bodyPr>
          <a:lstStyle>
            <a:lvl1pPr algn="ctr" defTabSz="360365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4</a:t>
            </a:r>
            <a:r>
              <a:rPr kumimoji="1"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、部分算法介绍</a:t>
            </a:r>
            <a:endParaRPr kumimoji="1"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1999" y="873451"/>
            <a:ext cx="58625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主播相似度：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衡量主播与主播之间的关系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标题 1"/>
          <p:cNvSpPr txBox="1">
            <a:spLocks/>
          </p:cNvSpPr>
          <p:nvPr/>
        </p:nvSpPr>
        <p:spPr>
          <a:xfrm>
            <a:off x="451999" y="1428844"/>
            <a:ext cx="5474970" cy="639654"/>
          </a:xfrm>
          <a:prstGeom prst="rect">
            <a:avLst/>
          </a:prstGeom>
        </p:spPr>
        <p:txBody>
          <a:bodyPr vert="horz" lIns="72073" tIns="36037" rIns="72073" bIns="36037" rtlCol="0" anchor="ctr">
            <a:normAutofit/>
          </a:bodyPr>
          <a:lstStyle>
            <a:lvl1pPr algn="ctr" defTabSz="360365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文本挖掘：标签提取</a:t>
            </a:r>
            <a:endParaRPr kumimoji="1"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88962" y="1922109"/>
            <a:ext cx="88302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、提取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每个主播的动态评论和弹幕信息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、对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提取的评论和弹幕利用结巴进行分词。字典及停用词为自定义字典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、设定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匹配文本，根据主播的外貌，技能，性格等设定文本。一共设定了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54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文本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、将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分词和文本进行词匹配，得到主播的标签和词频。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、根据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性别将标签中与性别不匹配的标签去掉。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、设定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规则，将词频少的标签去掉，得到主播的有效标签及其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权重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权重为：有效标签词频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总有效标签词频）。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、漂亮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和美女占的比重太大，计算相似度时，将他们去掉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考虑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此时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进一步计算剩下的标签及其权重，权重计算参考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01846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>
            <a:spLocks/>
          </p:cNvSpPr>
          <p:nvPr/>
        </p:nvSpPr>
        <p:spPr>
          <a:xfrm>
            <a:off x="732487" y="70018"/>
            <a:ext cx="4951025" cy="605843"/>
          </a:xfrm>
          <a:prstGeom prst="rect">
            <a:avLst/>
          </a:prstGeom>
        </p:spPr>
        <p:txBody>
          <a:bodyPr vert="horz" lIns="72073" tIns="36037" rIns="72073" bIns="36037" rtlCol="0" anchor="ctr">
            <a:normAutofit/>
          </a:bodyPr>
          <a:lstStyle>
            <a:lvl1pPr algn="ctr" defTabSz="360365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4</a:t>
            </a:r>
            <a:r>
              <a:rPr kumimoji="1"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、部分算法介绍</a:t>
            </a:r>
            <a:endParaRPr kumimoji="1"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1999" y="873451"/>
            <a:ext cx="58625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主播相似度：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衡量主播与主播之间的关系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标题 1"/>
          <p:cNvSpPr txBox="1">
            <a:spLocks/>
          </p:cNvSpPr>
          <p:nvPr/>
        </p:nvSpPr>
        <p:spPr>
          <a:xfrm>
            <a:off x="451999" y="1428844"/>
            <a:ext cx="5474970" cy="639654"/>
          </a:xfrm>
          <a:prstGeom prst="rect">
            <a:avLst/>
          </a:prstGeom>
        </p:spPr>
        <p:txBody>
          <a:bodyPr vert="horz" lIns="72073" tIns="36037" rIns="72073" bIns="36037" rtlCol="0" anchor="ctr">
            <a:normAutofit/>
          </a:bodyPr>
          <a:lstStyle>
            <a:lvl1pPr algn="ctr" defTabSz="360365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文本挖掘：标签提取</a:t>
            </a:r>
            <a:endParaRPr kumimoji="1"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81" y="2310093"/>
            <a:ext cx="9148360" cy="200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1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>
            <a:spLocks/>
          </p:cNvSpPr>
          <p:nvPr/>
        </p:nvSpPr>
        <p:spPr>
          <a:xfrm>
            <a:off x="732487" y="70018"/>
            <a:ext cx="4951025" cy="605843"/>
          </a:xfrm>
          <a:prstGeom prst="rect">
            <a:avLst/>
          </a:prstGeom>
        </p:spPr>
        <p:txBody>
          <a:bodyPr vert="horz" lIns="72073" tIns="36037" rIns="72073" bIns="36037" rtlCol="0" anchor="ctr">
            <a:normAutofit/>
          </a:bodyPr>
          <a:lstStyle>
            <a:lvl1pPr algn="ctr" defTabSz="360365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4</a:t>
            </a:r>
            <a:r>
              <a:rPr kumimoji="1"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、部分算法介绍</a:t>
            </a:r>
            <a:endParaRPr kumimoji="1"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1999" y="873451"/>
            <a:ext cx="58625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主播相似度：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衡量主播与主播之间的关系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标题 1"/>
          <p:cNvSpPr txBox="1">
            <a:spLocks/>
          </p:cNvSpPr>
          <p:nvPr/>
        </p:nvSpPr>
        <p:spPr>
          <a:xfrm>
            <a:off x="451999" y="1428844"/>
            <a:ext cx="5474970" cy="639654"/>
          </a:xfrm>
          <a:prstGeom prst="rect">
            <a:avLst/>
          </a:prstGeom>
        </p:spPr>
        <p:txBody>
          <a:bodyPr vert="horz" lIns="72073" tIns="36037" rIns="72073" bIns="36037" rtlCol="0" anchor="ctr">
            <a:normAutofit/>
          </a:bodyPr>
          <a:lstStyle>
            <a:lvl1pPr algn="ctr" defTabSz="360365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文本</a:t>
            </a:r>
            <a:r>
              <a:rPr kumimoji="1"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挖掘：情感分析</a:t>
            </a:r>
            <a:endParaRPr kumimoji="1"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88963" y="2073030"/>
            <a:ext cx="894565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读取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情感词典。获得积极词列表、消极词列表、程度词列表、否定词列表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要分析的文本。主要是读取主播动态，对每条动态进行去停用词、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分词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根据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分词结果和情感词典计算动态的情感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得分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主播的情感得分。该主播所有动态的情感得分之和，就是主播的情感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得分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294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>
            <a:spLocks/>
          </p:cNvSpPr>
          <p:nvPr/>
        </p:nvSpPr>
        <p:spPr>
          <a:xfrm>
            <a:off x="732487" y="70018"/>
            <a:ext cx="4951025" cy="605843"/>
          </a:xfrm>
          <a:prstGeom prst="rect">
            <a:avLst/>
          </a:prstGeom>
        </p:spPr>
        <p:txBody>
          <a:bodyPr vert="horz" lIns="72073" tIns="36037" rIns="72073" bIns="36037" rtlCol="0" anchor="ctr">
            <a:normAutofit/>
          </a:bodyPr>
          <a:lstStyle>
            <a:lvl1pPr algn="ctr" defTabSz="360365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4</a:t>
            </a:r>
            <a:r>
              <a:rPr kumimoji="1"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、部分算法介绍</a:t>
            </a:r>
            <a:endParaRPr kumimoji="1"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1999" y="873451"/>
            <a:ext cx="58625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主播相似度：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衡量主播与主播之间的关系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标题 1"/>
          <p:cNvSpPr txBox="1">
            <a:spLocks/>
          </p:cNvSpPr>
          <p:nvPr/>
        </p:nvSpPr>
        <p:spPr>
          <a:xfrm>
            <a:off x="451999" y="1428844"/>
            <a:ext cx="5474970" cy="639654"/>
          </a:xfrm>
          <a:prstGeom prst="rect">
            <a:avLst/>
          </a:prstGeom>
        </p:spPr>
        <p:txBody>
          <a:bodyPr vert="horz" lIns="72073" tIns="36037" rIns="72073" bIns="36037" rtlCol="0" anchor="ctr">
            <a:normAutofit/>
          </a:bodyPr>
          <a:lstStyle>
            <a:lvl1pPr algn="ctr" defTabSz="360365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文本挖掘：情感</a:t>
            </a:r>
            <a:r>
              <a:rPr kumimoji="1"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分析</a:t>
            </a:r>
            <a:endParaRPr kumimoji="1"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88963" y="2073030"/>
            <a:ext cx="8510650" cy="2346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分词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之后判断词是不是情感词（消极情感、积极情感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判断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情感词前面的词是不是否定词（如“不”）或程度词（如“很”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若是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否定词则情感得分反转，若是程度词则对应情感得分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加倍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根据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最后得到的总的消极分和积极分，根据消极分和积极分得到主播发过动态里消极占比和积极占比</a:t>
            </a:r>
            <a:endParaRPr lang="zh-CN" altLang="en-US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720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>
            <a:spLocks/>
          </p:cNvSpPr>
          <p:nvPr/>
        </p:nvSpPr>
        <p:spPr>
          <a:xfrm>
            <a:off x="732487" y="70018"/>
            <a:ext cx="4951025" cy="605843"/>
          </a:xfrm>
          <a:prstGeom prst="rect">
            <a:avLst/>
          </a:prstGeom>
        </p:spPr>
        <p:txBody>
          <a:bodyPr vert="horz" lIns="72073" tIns="36037" rIns="72073" bIns="36037" rtlCol="0" anchor="ctr">
            <a:normAutofit/>
          </a:bodyPr>
          <a:lstStyle>
            <a:lvl1pPr algn="ctr" defTabSz="360365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4</a:t>
            </a:r>
            <a:r>
              <a:rPr kumimoji="1"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、部分算法介绍</a:t>
            </a:r>
            <a:endParaRPr kumimoji="1"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1999" y="873451"/>
            <a:ext cx="58625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主播相似度：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衡量主播与主播之间的关系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标题 1"/>
          <p:cNvSpPr txBox="1">
            <a:spLocks/>
          </p:cNvSpPr>
          <p:nvPr/>
        </p:nvSpPr>
        <p:spPr>
          <a:xfrm>
            <a:off x="451999" y="1428844"/>
            <a:ext cx="5474970" cy="639654"/>
          </a:xfrm>
          <a:prstGeom prst="rect">
            <a:avLst/>
          </a:prstGeom>
        </p:spPr>
        <p:txBody>
          <a:bodyPr vert="horz" lIns="72073" tIns="36037" rIns="72073" bIns="36037" rtlCol="0" anchor="ctr">
            <a:normAutofit/>
          </a:bodyPr>
          <a:lstStyle>
            <a:lvl1pPr algn="ctr" defTabSz="360365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文本挖掘：情感</a:t>
            </a:r>
            <a:r>
              <a:rPr kumimoji="1"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分析</a:t>
            </a:r>
            <a:endParaRPr kumimoji="1"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88962" y="2073030"/>
            <a:ext cx="8830246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①  </a:t>
            </a:r>
            <a:r>
              <a:rPr lang="en-US" altLang="zh-CN" sz="18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["</a:t>
            </a:r>
            <a:r>
              <a:rPr lang="zh-CN" altLang="zh-CN" sz="1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珍惜今天</a:t>
            </a:r>
            <a:r>
              <a:rPr lang="en-US" altLang="zh-CN" sz="1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.</a:t>
            </a:r>
            <a:r>
              <a:rPr lang="zh-CN" altLang="zh-CN" sz="1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珍惜这一刻</a:t>
            </a:r>
            <a:r>
              <a:rPr lang="en-US" altLang="zh-CN" sz="1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...</a:t>
            </a:r>
            <a:r>
              <a:rPr lang="zh-CN" altLang="zh-CN" sz="1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爱你们</a:t>
            </a:r>
            <a:r>
              <a:rPr lang="en-US" altLang="zh-CN" sz="1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ymbol" panose="020B0502040204020203" pitchFamily="34" charset="0"/>
              </a:rPr>
              <a:t>😍</a:t>
            </a:r>
            <a:r>
              <a:rPr lang="en-US" altLang="zh-CN" sz="1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"]</a:t>
            </a:r>
            <a:endParaRPr lang="zh-CN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8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    ['</a:t>
            </a:r>
            <a:r>
              <a:rPr lang="zh-CN" altLang="zh-CN" sz="18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珍惜</a:t>
            </a:r>
            <a:r>
              <a:rPr lang="en-US" altLang="zh-CN" sz="1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', '</a:t>
            </a:r>
            <a:r>
              <a:rPr lang="zh-CN" altLang="zh-CN" sz="1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今天</a:t>
            </a:r>
            <a:r>
              <a:rPr lang="en-US" altLang="zh-CN" sz="1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', '</a:t>
            </a:r>
            <a:r>
              <a:rPr lang="zh-CN" altLang="zh-CN" sz="18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珍惜</a:t>
            </a:r>
            <a:r>
              <a:rPr lang="en-US" altLang="zh-CN" sz="1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', '</a:t>
            </a:r>
            <a:r>
              <a:rPr lang="zh-CN" altLang="zh-CN" sz="1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这</a:t>
            </a:r>
            <a:r>
              <a:rPr lang="en-US" altLang="zh-CN" sz="1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', '</a:t>
            </a:r>
            <a:r>
              <a:rPr lang="zh-CN" altLang="zh-CN" sz="1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一刻</a:t>
            </a:r>
            <a:r>
              <a:rPr lang="en-US" altLang="zh-CN" sz="1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', '</a:t>
            </a:r>
            <a:r>
              <a:rPr lang="zh-CN" altLang="zh-CN" sz="18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爱</a:t>
            </a:r>
            <a:r>
              <a:rPr lang="en-US" altLang="zh-CN" sz="1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', '</a:t>
            </a:r>
            <a:r>
              <a:rPr lang="zh-CN" altLang="zh-CN" sz="1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你们</a:t>
            </a:r>
            <a:r>
              <a:rPr lang="en-US" altLang="zh-CN" sz="1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', '</a:t>
            </a:r>
            <a:r>
              <a:rPr lang="en-US" altLang="zh-CN" sz="1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ymbol" panose="020B0502040204020203" pitchFamily="34" charset="0"/>
              </a:rPr>
              <a:t>😍</a:t>
            </a:r>
            <a:r>
              <a:rPr lang="en-US" altLang="zh-CN" sz="1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'] 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②  </a:t>
            </a:r>
            <a:r>
              <a:rPr lang="en-US" altLang="zh-CN" sz="18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["","</a:t>
            </a:r>
            <a:r>
              <a:rPr lang="zh-CN" altLang="zh-CN" sz="1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今天日子真不好，再也不搞银河系了，都退吧</a:t>
            </a:r>
            <a:r>
              <a:rPr lang="en-US" altLang="zh-CN" sz="1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","</a:t>
            </a:r>
            <a:r>
              <a:rPr lang="zh-CN" altLang="zh-CN" sz="1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小二，哥醉了来碗泪流满面</a:t>
            </a:r>
            <a:r>
              <a:rPr lang="en-US" altLang="zh-CN" sz="1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"]</a:t>
            </a:r>
            <a:endParaRPr lang="zh-CN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8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[''</a:t>
            </a:r>
            <a:r>
              <a:rPr lang="zh-CN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今天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', '</a:t>
            </a:r>
            <a:r>
              <a:rPr lang="zh-CN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日子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', '</a:t>
            </a:r>
            <a:r>
              <a:rPr lang="zh-CN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真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', '</a:t>
            </a:r>
            <a:r>
              <a:rPr lang="zh-CN" altLang="zh-CN" sz="18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不好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', '</a:t>
            </a:r>
            <a:r>
              <a:rPr lang="zh-CN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再也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', '</a:t>
            </a:r>
            <a:r>
              <a:rPr lang="zh-CN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', '</a:t>
            </a:r>
            <a:r>
              <a:rPr lang="zh-CN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搞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', '</a:t>
            </a:r>
            <a:r>
              <a:rPr lang="zh-CN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银河系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', '</a:t>
            </a:r>
            <a:r>
              <a:rPr lang="zh-CN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都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', '</a:t>
            </a:r>
            <a:r>
              <a:rPr lang="zh-CN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退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', '</a:t>
            </a:r>
            <a:r>
              <a:rPr lang="zh-CN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吧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', '</a:t>
            </a:r>
            <a:r>
              <a:rPr lang="zh-CN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小二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', '</a:t>
            </a:r>
            <a:r>
              <a:rPr lang="zh-CN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哥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', '</a:t>
            </a:r>
            <a:r>
              <a:rPr lang="zh-CN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醉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’,’</a:t>
            </a:r>
            <a:r>
              <a:rPr lang="zh-CN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来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', '</a:t>
            </a:r>
            <a:r>
              <a:rPr lang="zh-CN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碗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', '</a:t>
            </a:r>
            <a:r>
              <a:rPr lang="zh-CN" altLang="zh-CN" sz="18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泪流满面</a:t>
            </a:r>
            <a:r>
              <a:rPr lang="en-US" altLang="zh-CN" sz="18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',]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③  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["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今天晚上有事暂时不直播了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"]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['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今天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', '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晚上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', '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有事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', '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暂时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', '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', '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直播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']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001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>
            <a:spLocks/>
          </p:cNvSpPr>
          <p:nvPr/>
        </p:nvSpPr>
        <p:spPr>
          <a:xfrm>
            <a:off x="732487" y="70018"/>
            <a:ext cx="4951025" cy="605843"/>
          </a:xfrm>
          <a:prstGeom prst="rect">
            <a:avLst/>
          </a:prstGeom>
        </p:spPr>
        <p:txBody>
          <a:bodyPr vert="horz" lIns="72073" tIns="36037" rIns="72073" bIns="36037" rtlCol="0" anchor="ctr">
            <a:normAutofit/>
          </a:bodyPr>
          <a:lstStyle>
            <a:lvl1pPr algn="ctr" defTabSz="360365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4</a:t>
            </a:r>
            <a:r>
              <a:rPr kumimoji="1"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、部分算法介绍</a:t>
            </a:r>
            <a:endParaRPr kumimoji="1"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1999" y="873451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文本挖掘：主播特征挖掘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993952" y="2425392"/>
            <a:ext cx="1139977" cy="1575791"/>
            <a:chOff x="1495347" y="2032504"/>
            <a:chExt cx="1104086" cy="1526179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5347" y="2032504"/>
              <a:ext cx="1104086" cy="1279958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584521" y="3312462"/>
              <a:ext cx="9502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103946723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圆角矩形 8"/>
          <p:cNvSpPr/>
          <p:nvPr/>
        </p:nvSpPr>
        <p:spPr>
          <a:xfrm rot="1868786">
            <a:off x="1234557" y="2055651"/>
            <a:ext cx="873501" cy="245324"/>
          </a:xfrm>
          <a:prstGeom prst="roundRect">
            <a:avLst/>
          </a:prstGeom>
          <a:noFill/>
          <a:ln w="1905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漂亮</a:t>
            </a:r>
            <a:r>
              <a:rPr lang="en-US" altLang="zh-CN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(0.19)</a:t>
            </a:r>
            <a:endParaRPr lang="zh-CN" altLang="en-US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 rot="19960791">
            <a:off x="1084895" y="3847829"/>
            <a:ext cx="873502" cy="245324"/>
          </a:xfrm>
          <a:prstGeom prst="roundRect">
            <a:avLst/>
          </a:prstGeom>
          <a:noFill/>
          <a:ln w="19050"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</a:t>
            </a:r>
            <a:r>
              <a:rPr lang="en-US" altLang="zh-CN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(0.1)</a:t>
            </a:r>
            <a:endParaRPr lang="zh-CN" altLang="en-US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186616" y="2618904"/>
            <a:ext cx="873501" cy="245324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女神</a:t>
            </a:r>
            <a:r>
              <a: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(0.02)</a:t>
            </a:r>
            <a:endParaRPr lang="zh-CN" altLang="en-US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180085" y="2927963"/>
            <a:ext cx="873501" cy="245324"/>
          </a:xfrm>
          <a:prstGeom prst="roundRect">
            <a:avLst/>
          </a:prstGeom>
          <a:noFill/>
          <a:ln w="19050"/>
        </p:spPr>
        <p:style>
          <a:lnRef idx="1">
            <a:schemeClr val="accent5"/>
          </a:lnRef>
          <a:fillRef idx="1002">
            <a:schemeClr val="dk2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性感</a:t>
            </a:r>
            <a:r>
              <a: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(0.02)</a:t>
            </a:r>
            <a:endParaRPr lang="zh-CN" altLang="en-US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3181723" y="3308481"/>
            <a:ext cx="1028913" cy="245324"/>
          </a:xfrm>
          <a:prstGeom prst="roundRect">
            <a:avLst/>
          </a:prstGeom>
          <a:noFill/>
          <a:ln w="19050"/>
        </p:spPr>
        <p:style>
          <a:lnRef idx="1">
            <a:schemeClr val="accent1"/>
          </a:lnRef>
          <a:fillRef idx="1002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好身材</a:t>
            </a:r>
            <a:r>
              <a: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(0.02)</a:t>
            </a:r>
            <a:endParaRPr lang="zh-CN" altLang="en-US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 rot="1868786">
            <a:off x="3102215" y="3867925"/>
            <a:ext cx="873501" cy="245324"/>
          </a:xfrm>
          <a:prstGeom prst="roundRect">
            <a:avLst/>
          </a:prstGeom>
          <a:noFill/>
          <a:ln w="1905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粤语</a:t>
            </a:r>
            <a:r>
              <a:rPr lang="en-US" altLang="zh-CN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(0.01)</a:t>
            </a:r>
            <a:endParaRPr lang="zh-CN" altLang="en-US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 rot="20072688">
            <a:off x="3153707" y="2072188"/>
            <a:ext cx="873502" cy="245324"/>
          </a:xfrm>
          <a:prstGeom prst="roundRect">
            <a:avLst/>
          </a:prstGeom>
          <a:noFill/>
          <a:ln w="19050"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可爱</a:t>
            </a:r>
            <a:r>
              <a:rPr lang="en-US" altLang="zh-CN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(0.01)</a:t>
            </a:r>
            <a:endParaRPr lang="zh-CN" altLang="en-US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 rot="5400000">
            <a:off x="1826228" y="4450317"/>
            <a:ext cx="1137740" cy="245324"/>
          </a:xfrm>
          <a:prstGeom prst="round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幽默</a:t>
            </a:r>
            <a:r>
              <a:rPr lang="en-US" altLang="zh-CN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(0.01)</a:t>
            </a:r>
            <a:endParaRPr lang="zh-CN" altLang="en-US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 rot="5400000">
            <a:off x="2205395" y="4450317"/>
            <a:ext cx="1137740" cy="245324"/>
          </a:xfrm>
          <a:prstGeom prst="roundRect">
            <a:avLst/>
          </a:prstGeom>
          <a:noFill/>
          <a:ln w="19050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劲舞热舞</a:t>
            </a:r>
            <a:r>
              <a:rPr lang="en-US" altLang="zh-CN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(0.01)</a:t>
            </a:r>
            <a:endParaRPr lang="zh-CN" altLang="en-US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 rot="18921773">
            <a:off x="1420255" y="4174590"/>
            <a:ext cx="873502" cy="245324"/>
          </a:xfrm>
          <a:prstGeom prst="roundRect">
            <a:avLst/>
          </a:prstGeom>
          <a:noFill/>
          <a:ln w="19050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正向</a:t>
            </a:r>
            <a:r>
              <a:rPr lang="zh-CN" altLang="en-US" sz="1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(0)</a:t>
            </a:r>
            <a:endParaRPr lang="zh-CN" altLang="en-US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 rot="3088881">
            <a:off x="2868364" y="4243387"/>
            <a:ext cx="856655" cy="245324"/>
          </a:xfrm>
          <a:prstGeom prst="roundRect">
            <a:avLst/>
          </a:prstGeom>
          <a:noFill/>
          <a:ln w="19050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负向(</a:t>
            </a:r>
            <a:r>
              <a:rPr lang="en-US" altLang="zh-CN" sz="1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034778" y="2655148"/>
            <a:ext cx="873501" cy="245324"/>
          </a:xfrm>
          <a:prstGeom prst="roundRect">
            <a:avLst/>
          </a:prstGeom>
          <a:noFill/>
          <a:ln w="19050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美女(0.2)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1028247" y="3000624"/>
            <a:ext cx="873501" cy="245324"/>
          </a:xfrm>
          <a:prstGeom prst="roundRect">
            <a:avLst/>
          </a:prstGeom>
          <a:noFill/>
          <a:ln w="19050"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唱歌</a:t>
            </a:r>
            <a:r>
              <a: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(0.19)</a:t>
            </a:r>
            <a:endParaRPr lang="zh-CN" altLang="en-US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879366" y="3334845"/>
            <a:ext cx="1028913" cy="245324"/>
          </a:xfrm>
          <a:prstGeom prst="round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好声音</a:t>
            </a:r>
            <a:r>
              <a: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(0.11)</a:t>
            </a:r>
            <a:endParaRPr lang="zh-CN" altLang="en-US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圆角矩形 23"/>
          <p:cNvSpPr/>
          <p:nvPr/>
        </p:nvSpPr>
        <p:spPr>
          <a:xfrm rot="5400000">
            <a:off x="1782737" y="1763123"/>
            <a:ext cx="873502" cy="245324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大胸</a:t>
            </a:r>
            <a:r>
              <a:rPr lang="en-US" altLang="zh-CN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(0.04)</a:t>
            </a:r>
            <a:endParaRPr lang="zh-CN" altLang="en-US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 rot="5400000">
            <a:off x="2161904" y="1763123"/>
            <a:ext cx="873502" cy="245324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连麦(0.04)</a:t>
            </a:r>
          </a:p>
        </p:txBody>
      </p:sp>
      <p:sp>
        <p:nvSpPr>
          <p:cNvPr id="26" name="圆角矩形 25"/>
          <p:cNvSpPr/>
          <p:nvPr/>
        </p:nvSpPr>
        <p:spPr>
          <a:xfrm rot="5400000">
            <a:off x="2519243" y="1763123"/>
            <a:ext cx="873502" cy="245324"/>
          </a:xfrm>
          <a:prstGeom prst="roundRect">
            <a:avLst/>
          </a:prstGeom>
          <a:noFill/>
          <a:ln w="19050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跳舞</a:t>
            </a:r>
            <a:r>
              <a:rPr lang="en-US" altLang="zh-CN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(0.02)</a:t>
            </a:r>
            <a:endParaRPr lang="zh-CN" altLang="en-US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84962" y="873451"/>
            <a:ext cx="338313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通过对主播的聊天和动态评论，利用文本挖掘得到主播的特征标签及权重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8" name="图示 27"/>
          <p:cNvGraphicFramePr/>
          <p:nvPr>
            <p:extLst>
              <p:ext uri="{D42A27DB-BD31-4B8C-83A1-F6EECF244321}">
                <p14:modId xmlns:p14="http://schemas.microsoft.com/office/powerpoint/2010/main" val="1437657538"/>
              </p:ext>
            </p:extLst>
          </p:nvPr>
        </p:nvGraphicFramePr>
        <p:xfrm>
          <a:off x="4328396" y="1073763"/>
          <a:ext cx="4819054" cy="32477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3627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25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75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2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" grpId="0"/>
      <p:bldGraphic spid="28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>
            <a:spLocks/>
          </p:cNvSpPr>
          <p:nvPr/>
        </p:nvSpPr>
        <p:spPr>
          <a:xfrm>
            <a:off x="732487" y="70018"/>
            <a:ext cx="4951025" cy="605843"/>
          </a:xfrm>
          <a:prstGeom prst="rect">
            <a:avLst/>
          </a:prstGeom>
        </p:spPr>
        <p:txBody>
          <a:bodyPr vert="horz" lIns="72073" tIns="36037" rIns="72073" bIns="36037" rtlCol="0" anchor="ctr">
            <a:normAutofit/>
          </a:bodyPr>
          <a:lstStyle>
            <a:lvl1pPr algn="ctr" defTabSz="360365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4</a:t>
            </a:r>
            <a:r>
              <a:rPr kumimoji="1"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、部分算法介绍</a:t>
            </a:r>
            <a:endParaRPr kumimoji="1"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1999" y="873451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主播相似度：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293705" y="3845834"/>
            <a:ext cx="990801" cy="1446482"/>
            <a:chOff x="1517556" y="1740880"/>
            <a:chExt cx="1225119" cy="178856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6762" y="1740880"/>
              <a:ext cx="1046708" cy="1046708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1517556" y="2730262"/>
              <a:ext cx="1225119" cy="7991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珍惜</a:t>
              </a: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努力</a:t>
              </a:r>
              <a:endPara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100.99</a:t>
              </a:r>
              <a:endPara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858989" y="3777529"/>
            <a:ext cx="1288312" cy="1478966"/>
            <a:chOff x="3773010" y="675861"/>
            <a:chExt cx="1592989" cy="1828732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9600" y="675861"/>
              <a:ext cx="1046708" cy="1081026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3773010" y="1705409"/>
              <a:ext cx="1592989" cy="7991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官人连麦</a:t>
              </a: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娱乐</a:t>
              </a:r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房</a:t>
              </a:r>
              <a:r>
                <a:rPr lang="en-US" altLang="zh-CN" sz="1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100.98</a:t>
              </a:r>
              <a:endPara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4134" y="2878099"/>
            <a:ext cx="1281050" cy="1187474"/>
            <a:chOff x="679196" y="1946273"/>
            <a:chExt cx="1281050" cy="118747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8319" y="1946273"/>
              <a:ext cx="837119" cy="843762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679196" y="2787498"/>
              <a:ext cx="1281050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Miao</a:t>
              </a:r>
              <a:r>
                <a:rPr lang="bo-CN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༄</a:t>
              </a: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喵求救</a:t>
              </a:r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榜</a:t>
              </a:r>
              <a:endPara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左右箭头 11"/>
          <p:cNvSpPr/>
          <p:nvPr/>
        </p:nvSpPr>
        <p:spPr>
          <a:xfrm rot="1675342">
            <a:off x="1179237" y="3489209"/>
            <a:ext cx="1096242" cy="367705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0.7391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929796" y="1517086"/>
            <a:ext cx="1567266" cy="1197149"/>
            <a:chOff x="357902" y="3267550"/>
            <a:chExt cx="1567266" cy="1197149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2487" y="3267550"/>
              <a:ext cx="818096" cy="831619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357902" y="4095367"/>
              <a:ext cx="156726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麋鹿🎤贺我逍遥少傅</a:t>
              </a:r>
              <a:endPara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左右箭头 16"/>
          <p:cNvSpPr/>
          <p:nvPr/>
        </p:nvSpPr>
        <p:spPr>
          <a:xfrm rot="3557783">
            <a:off x="1732911" y="3035130"/>
            <a:ext cx="1096242" cy="367705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0.7311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756617" y="1533195"/>
            <a:ext cx="960172" cy="1125021"/>
            <a:chOff x="4331511" y="3340525"/>
            <a:chExt cx="960172" cy="1125021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30578" y="3340525"/>
              <a:ext cx="762039" cy="755689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4331511" y="4096214"/>
              <a:ext cx="96017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ʚ</a:t>
              </a: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小苏菲鱼</a:t>
              </a:r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ɞ</a:t>
              </a:r>
              <a:endPara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左右箭头 20"/>
          <p:cNvSpPr/>
          <p:nvPr/>
        </p:nvSpPr>
        <p:spPr>
          <a:xfrm rot="17130983">
            <a:off x="2506959" y="3002727"/>
            <a:ext cx="1096242" cy="367705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0.72834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左右箭头 22"/>
          <p:cNvSpPr/>
          <p:nvPr/>
        </p:nvSpPr>
        <p:spPr>
          <a:xfrm rot="18947588">
            <a:off x="3226731" y="3164553"/>
            <a:ext cx="1096242" cy="367705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0.7232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137045" y="1858881"/>
            <a:ext cx="1369703" cy="1128849"/>
            <a:chOff x="4551702" y="2694194"/>
            <a:chExt cx="1369703" cy="1128849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36143" y="2694194"/>
              <a:ext cx="762039" cy="774740"/>
            </a:xfrm>
            <a:prstGeom prst="rect">
              <a:avLst/>
            </a:prstGeom>
          </p:spPr>
        </p:pic>
        <p:sp>
          <p:nvSpPr>
            <p:cNvPr id="24" name="矩形 23"/>
            <p:cNvSpPr/>
            <p:nvPr/>
          </p:nvSpPr>
          <p:spPr>
            <a:xfrm>
              <a:off x="4551702" y="3453711"/>
              <a:ext cx="136970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安柔</a:t>
              </a:r>
              <a:r>
                <a:rPr lang="en-US" altLang="zh-CN" sz="1200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An`r</a:t>
              </a:r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收家人</a:t>
              </a:r>
              <a:endPara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359948" y="3544338"/>
            <a:ext cx="1369703" cy="1022556"/>
            <a:chOff x="4891891" y="3940629"/>
            <a:chExt cx="1369703" cy="1022556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76443" y="3940629"/>
              <a:ext cx="768389" cy="755689"/>
            </a:xfrm>
            <a:prstGeom prst="rect">
              <a:avLst/>
            </a:prstGeom>
          </p:spPr>
        </p:pic>
        <p:sp>
          <p:nvSpPr>
            <p:cNvPr id="27" name="矩形 26"/>
            <p:cNvSpPr/>
            <p:nvPr/>
          </p:nvSpPr>
          <p:spPr>
            <a:xfrm>
              <a:off x="4891891" y="4593853"/>
              <a:ext cx="136970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筱筱、感谢陪伴</a:t>
              </a:r>
              <a:endPara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左右箭头 28"/>
          <p:cNvSpPr/>
          <p:nvPr/>
        </p:nvSpPr>
        <p:spPr>
          <a:xfrm rot="21105259">
            <a:off x="3441167" y="3961838"/>
            <a:ext cx="1096242" cy="367705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0.7218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5445415" y="1523669"/>
            <a:ext cx="1369703" cy="1329065"/>
            <a:chOff x="5489286" y="1523669"/>
            <a:chExt cx="1369703" cy="1329065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92455" y="1523669"/>
              <a:ext cx="755689" cy="774740"/>
            </a:xfrm>
            <a:prstGeom prst="rect">
              <a:avLst/>
            </a:prstGeom>
          </p:spPr>
        </p:pic>
        <p:sp>
          <p:nvSpPr>
            <p:cNvPr id="31" name="矩形 30"/>
            <p:cNvSpPr/>
            <p:nvPr/>
          </p:nvSpPr>
          <p:spPr>
            <a:xfrm>
              <a:off x="5489286" y="2206403"/>
              <a:ext cx="136970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蚁族二蛋✊枯木早逢春</a:t>
              </a:r>
              <a:endPara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左右箭头 31"/>
          <p:cNvSpPr/>
          <p:nvPr/>
        </p:nvSpPr>
        <p:spPr>
          <a:xfrm rot="3138741">
            <a:off x="6209402" y="2980460"/>
            <a:ext cx="1096242" cy="367705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0.7492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左右箭头 34"/>
          <p:cNvSpPr/>
          <p:nvPr/>
        </p:nvSpPr>
        <p:spPr>
          <a:xfrm rot="5400000">
            <a:off x="6996276" y="2879267"/>
            <a:ext cx="1096242" cy="367705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0.7492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710064" y="1377415"/>
            <a:ext cx="1586162" cy="1027074"/>
            <a:chOff x="6734479" y="1315223"/>
            <a:chExt cx="1586162" cy="1027074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41413" y="1315223"/>
              <a:ext cx="793791" cy="762039"/>
            </a:xfrm>
            <a:prstGeom prst="rect">
              <a:avLst/>
            </a:prstGeom>
          </p:spPr>
        </p:pic>
        <p:sp>
          <p:nvSpPr>
            <p:cNvPr id="36" name="矩形 35"/>
            <p:cNvSpPr/>
            <p:nvPr/>
          </p:nvSpPr>
          <p:spPr>
            <a:xfrm>
              <a:off x="6734479" y="1972965"/>
              <a:ext cx="15861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小丶池一个人在连麦</a:t>
              </a:r>
              <a:endPara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9" name="左右箭头 38"/>
          <p:cNvSpPr/>
          <p:nvPr/>
        </p:nvSpPr>
        <p:spPr>
          <a:xfrm rot="18898086">
            <a:off x="7835379" y="3082564"/>
            <a:ext cx="1096242" cy="367705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0.7232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8147301" y="1713772"/>
            <a:ext cx="1463424" cy="1074985"/>
            <a:chOff x="8086720" y="1663738"/>
            <a:chExt cx="1463424" cy="1074985"/>
          </a:xfrm>
        </p:grpSpPr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411201" y="1663738"/>
              <a:ext cx="768389" cy="793791"/>
            </a:xfrm>
            <a:prstGeom prst="rect">
              <a:avLst/>
            </a:prstGeom>
          </p:spPr>
        </p:pic>
        <p:sp>
          <p:nvSpPr>
            <p:cNvPr id="40" name="矩形 39"/>
            <p:cNvSpPr/>
            <p:nvPr/>
          </p:nvSpPr>
          <p:spPr>
            <a:xfrm>
              <a:off x="8086720" y="2369391"/>
              <a:ext cx="146342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炮总</a:t>
              </a:r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※</a:t>
              </a: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娱乐连麦房</a:t>
              </a:r>
              <a:endPara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787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21" grpId="0" animBg="1"/>
      <p:bldP spid="23" grpId="0" animBg="1"/>
      <p:bldP spid="29" grpId="0" animBg="1"/>
      <p:bldP spid="32" grpId="0" animBg="1"/>
      <p:bldP spid="35" grpId="0" animBg="1"/>
      <p:bldP spid="3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>
            <a:spLocks/>
          </p:cNvSpPr>
          <p:nvPr/>
        </p:nvSpPr>
        <p:spPr>
          <a:xfrm>
            <a:off x="732487" y="70018"/>
            <a:ext cx="4951025" cy="605843"/>
          </a:xfrm>
          <a:prstGeom prst="rect">
            <a:avLst/>
          </a:prstGeom>
        </p:spPr>
        <p:txBody>
          <a:bodyPr vert="horz" lIns="72073" tIns="36037" rIns="72073" bIns="36037" rtlCol="0" anchor="ctr">
            <a:normAutofit/>
          </a:bodyPr>
          <a:lstStyle>
            <a:lvl1pPr algn="ctr" defTabSz="360365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4</a:t>
            </a:r>
            <a:r>
              <a:rPr kumimoji="1"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、部分算法介绍</a:t>
            </a:r>
            <a:endParaRPr kumimoji="1"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67063" y="2552739"/>
            <a:ext cx="902811" cy="1248153"/>
            <a:chOff x="4143497" y="2616742"/>
            <a:chExt cx="902811" cy="1248153"/>
          </a:xfrm>
        </p:grpSpPr>
        <p:sp>
          <p:nvSpPr>
            <p:cNvPr id="7" name="矩形 6"/>
            <p:cNvSpPr/>
            <p:nvPr/>
          </p:nvSpPr>
          <p:spPr>
            <a:xfrm>
              <a:off x="4143497" y="3487484"/>
              <a:ext cx="902811" cy="3774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独宠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初心</a:t>
              </a: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43497" y="2616742"/>
              <a:ext cx="890806" cy="927617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/>
        </p:nvGrpSpPr>
        <p:grpSpPr>
          <a:xfrm>
            <a:off x="1672595" y="1661407"/>
            <a:ext cx="1718767" cy="1174236"/>
            <a:chOff x="5992026" y="1561592"/>
            <a:chExt cx="2125245" cy="1451936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36335" y="1561592"/>
              <a:ext cx="1046708" cy="1055150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5992026" y="2556851"/>
              <a:ext cx="2125245" cy="4566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搞笑</a:t>
              </a:r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流氓团</a:t>
              </a:r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小贱</a:t>
              </a:r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贱</a:t>
              </a:r>
              <a:endPara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312184" y="1640019"/>
            <a:ext cx="1532415" cy="1179699"/>
            <a:chOff x="1775535" y="3735092"/>
            <a:chExt cx="1894821" cy="1458690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23075" y="3735092"/>
              <a:ext cx="1039200" cy="1047648"/>
            </a:xfrm>
            <a:prstGeom prst="rect">
              <a:avLst/>
            </a:prstGeom>
          </p:spPr>
        </p:pic>
        <p:sp>
          <p:nvSpPr>
            <p:cNvPr id="21" name="矩形 20"/>
            <p:cNvSpPr/>
            <p:nvPr/>
          </p:nvSpPr>
          <p:spPr>
            <a:xfrm>
              <a:off x="1775535" y="4777461"/>
              <a:ext cx="1894821" cy="4163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欣</a:t>
              </a:r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Bose</a:t>
              </a: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且行且</a:t>
              </a:r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珍惜</a:t>
              </a:r>
              <a:endPara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877664" y="1627721"/>
            <a:ext cx="1450301" cy="1236532"/>
            <a:chOff x="5119922" y="3633322"/>
            <a:chExt cx="1793288" cy="1528965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97862" y="3633322"/>
              <a:ext cx="1037412" cy="1054010"/>
            </a:xfrm>
            <a:prstGeom prst="rect">
              <a:avLst/>
            </a:prstGeom>
          </p:spPr>
        </p:pic>
        <p:sp>
          <p:nvSpPr>
            <p:cNvPr id="24" name="矩形 23"/>
            <p:cNvSpPr/>
            <p:nvPr/>
          </p:nvSpPr>
          <p:spPr>
            <a:xfrm>
              <a:off x="5119922" y="4705610"/>
              <a:ext cx="1793288" cy="4566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小长今💎求</a:t>
              </a:r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升级</a:t>
              </a:r>
              <a:endPara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398015" y="1640019"/>
            <a:ext cx="1450301" cy="1203864"/>
            <a:chOff x="6633660" y="1631779"/>
            <a:chExt cx="1450301" cy="120386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48386" y="1631779"/>
              <a:ext cx="820851" cy="834532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6633660" y="2466311"/>
              <a:ext cx="145030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山西大同敏宝</a:t>
              </a:r>
              <a:endPara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7891037" y="1631778"/>
            <a:ext cx="1450301" cy="1196018"/>
            <a:chOff x="7891037" y="1631778"/>
            <a:chExt cx="1450301" cy="1196018"/>
          </a:xfrm>
        </p:grpSpPr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96734" y="1631778"/>
              <a:ext cx="838909" cy="845785"/>
            </a:xfrm>
            <a:prstGeom prst="rect">
              <a:avLst/>
            </a:prstGeom>
          </p:spPr>
        </p:pic>
        <p:sp>
          <p:nvSpPr>
            <p:cNvPr id="36" name="矩形 35"/>
            <p:cNvSpPr/>
            <p:nvPr/>
          </p:nvSpPr>
          <p:spPr>
            <a:xfrm>
              <a:off x="7891037" y="2458464"/>
              <a:ext cx="145030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安柔</a:t>
              </a:r>
              <a:r>
                <a:rPr lang="en-US" altLang="zh-CN" sz="1200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An`r</a:t>
              </a:r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收家人</a:t>
              </a:r>
              <a:endPara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779358" y="3659821"/>
            <a:ext cx="1319519" cy="1201967"/>
            <a:chOff x="3659515" y="675861"/>
            <a:chExt cx="1631576" cy="1486225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99600" y="675861"/>
              <a:ext cx="1046708" cy="1081026"/>
            </a:xfrm>
            <a:prstGeom prst="rect">
              <a:avLst/>
            </a:prstGeom>
          </p:spPr>
        </p:pic>
        <p:sp>
          <p:nvSpPr>
            <p:cNvPr id="41" name="矩形 40"/>
            <p:cNvSpPr/>
            <p:nvPr/>
          </p:nvSpPr>
          <p:spPr>
            <a:xfrm>
              <a:off x="3659515" y="1705409"/>
              <a:ext cx="1631576" cy="4566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官人连麦</a:t>
              </a: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娱乐</a:t>
              </a:r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房</a:t>
              </a:r>
              <a:endPara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451999" y="873451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个性化推荐：</a:t>
            </a:r>
            <a:r>
              <a:rPr lang="zh-CN" altLang="en-US" sz="24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3226697" y="3660579"/>
            <a:ext cx="1718767" cy="1201209"/>
            <a:chOff x="6001535" y="1561592"/>
            <a:chExt cx="2125245" cy="1485288"/>
          </a:xfrm>
        </p:grpSpPr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36335" y="1561592"/>
              <a:ext cx="1046708" cy="1055150"/>
            </a:xfrm>
            <a:prstGeom prst="rect">
              <a:avLst/>
            </a:prstGeom>
          </p:spPr>
        </p:pic>
        <p:sp>
          <p:nvSpPr>
            <p:cNvPr id="45" name="矩形 44"/>
            <p:cNvSpPr/>
            <p:nvPr/>
          </p:nvSpPr>
          <p:spPr>
            <a:xfrm>
              <a:off x="6001535" y="2590203"/>
              <a:ext cx="2125245" cy="4566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搞笑</a:t>
              </a:r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流氓团</a:t>
              </a:r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小贱</a:t>
              </a:r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贱</a:t>
              </a:r>
              <a:endPara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878586" y="3636939"/>
            <a:ext cx="1450301" cy="1228964"/>
            <a:chOff x="5121062" y="3681119"/>
            <a:chExt cx="1793288" cy="1519607"/>
          </a:xfrm>
        </p:grpSpPr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97862" y="3681119"/>
              <a:ext cx="1037412" cy="1054010"/>
            </a:xfrm>
            <a:prstGeom prst="rect">
              <a:avLst/>
            </a:prstGeom>
          </p:spPr>
        </p:pic>
        <p:sp>
          <p:nvSpPr>
            <p:cNvPr id="48" name="矩形 47"/>
            <p:cNvSpPr/>
            <p:nvPr/>
          </p:nvSpPr>
          <p:spPr>
            <a:xfrm>
              <a:off x="5121062" y="4744049"/>
              <a:ext cx="1793288" cy="4566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小长今💎求</a:t>
              </a:r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升级</a:t>
              </a:r>
              <a:endPara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226279" y="3669110"/>
            <a:ext cx="1754497" cy="1198604"/>
            <a:chOff x="5277252" y="1532958"/>
            <a:chExt cx="1754497" cy="1198604"/>
          </a:xfrm>
        </p:grpSpPr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17147" y="1532958"/>
              <a:ext cx="815714" cy="836278"/>
            </a:xfrm>
            <a:prstGeom prst="rect">
              <a:avLst/>
            </a:prstGeom>
          </p:spPr>
        </p:pic>
        <p:sp>
          <p:nvSpPr>
            <p:cNvPr id="51" name="矩形 50"/>
            <p:cNvSpPr/>
            <p:nvPr/>
          </p:nvSpPr>
          <p:spPr>
            <a:xfrm>
              <a:off x="5277252" y="2362230"/>
              <a:ext cx="175449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蚁族二蛋✊枯木早逢春</a:t>
              </a:r>
              <a:endPara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747387" y="3677642"/>
            <a:ext cx="1754497" cy="1181047"/>
            <a:chOff x="7747387" y="3543779"/>
            <a:chExt cx="1754497" cy="1181047"/>
          </a:xfrm>
        </p:grpSpPr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25748" y="3543779"/>
              <a:ext cx="816044" cy="836277"/>
            </a:xfrm>
            <a:prstGeom prst="rect">
              <a:avLst/>
            </a:prstGeom>
          </p:spPr>
        </p:pic>
        <p:sp>
          <p:nvSpPr>
            <p:cNvPr id="53" name="矩形 52"/>
            <p:cNvSpPr/>
            <p:nvPr/>
          </p:nvSpPr>
          <p:spPr>
            <a:xfrm>
              <a:off x="7747387" y="4355494"/>
              <a:ext cx="175449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点击领取一个帅贝贝</a:t>
              </a:r>
              <a:endPara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55" name="直接连接符 54"/>
          <p:cNvCxnSpPr/>
          <p:nvPr/>
        </p:nvCxnSpPr>
        <p:spPr>
          <a:xfrm>
            <a:off x="2054398" y="3225556"/>
            <a:ext cx="698124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/>
        </p:nvSpPr>
        <p:spPr>
          <a:xfrm>
            <a:off x="402550" y="1932702"/>
            <a:ext cx="1019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早上</a:t>
            </a:r>
            <a:r>
              <a:rPr lang="en-US" altLang="zh-CN" sz="1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</a:t>
            </a:r>
            <a:endParaRPr lang="zh-CN" altLang="en-US" sz="1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336761" y="3987900"/>
            <a:ext cx="1162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晚上</a:t>
            </a:r>
            <a:r>
              <a:rPr lang="en-US" altLang="zh-CN" sz="1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zh-CN" altLang="en-US" sz="1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</a:t>
            </a:r>
            <a:endParaRPr lang="zh-CN" altLang="en-US" sz="1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237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925761" y="1481470"/>
            <a:ext cx="2002646" cy="1971304"/>
          </a:xfrm>
          <a:prstGeom prst="rect">
            <a:avLst/>
          </a:prstGeom>
          <a:noFill/>
          <a:ln w="127000">
            <a:solidFill>
              <a:schemeClr val="bg1">
                <a:lumMod val="7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标题 1"/>
          <p:cNvSpPr txBox="1">
            <a:spLocks/>
          </p:cNvSpPr>
          <p:nvPr/>
        </p:nvSpPr>
        <p:spPr>
          <a:xfrm>
            <a:off x="3332363" y="1478518"/>
            <a:ext cx="5475137" cy="669127"/>
          </a:xfrm>
          <a:prstGeom prst="rect">
            <a:avLst/>
          </a:prstGeom>
        </p:spPr>
        <p:txBody>
          <a:bodyPr vert="horz" lIns="72073" tIns="36037" rIns="72073" bIns="36037" rtlCol="0" anchor="ctr">
            <a:normAutofit/>
          </a:bodyPr>
          <a:lstStyle>
            <a:lvl1pPr algn="ctr" defTabSz="360365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如何应用？</a:t>
            </a:r>
            <a:endParaRPr kumimoji="1"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17" name="文本框 36"/>
          <p:cNvSpPr txBox="1"/>
          <p:nvPr/>
        </p:nvSpPr>
        <p:spPr bwMode="auto">
          <a:xfrm>
            <a:off x="1317635" y="1632707"/>
            <a:ext cx="127066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7500" b="1" kern="100">
                <a:solidFill>
                  <a:srgbClr val="F9C206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</a:rPr>
              <a:t>PART</a:t>
            </a:r>
            <a:endParaRPr lang="zh-CN" altLang="en-US" sz="32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9" name="文本框 36"/>
          <p:cNvSpPr txBox="1"/>
          <p:nvPr/>
        </p:nvSpPr>
        <p:spPr bwMode="auto">
          <a:xfrm>
            <a:off x="1505660" y="2058232"/>
            <a:ext cx="817853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7500" b="1" kern="100">
                <a:solidFill>
                  <a:srgbClr val="F9C206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8000" dirty="0" smtClean="0">
                <a:solidFill>
                  <a:srgbClr val="FFC000"/>
                </a:solidFill>
                <a:latin typeface="微软雅黑" panose="020B0503020204020204" pitchFamily="34" charset="-122"/>
              </a:rPr>
              <a:t>5</a:t>
            </a:r>
            <a:endParaRPr lang="zh-CN" altLang="en-US" sz="8000" dirty="0">
              <a:solidFill>
                <a:srgbClr val="FFC000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730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925761" y="1481470"/>
            <a:ext cx="2002646" cy="1971304"/>
          </a:xfrm>
          <a:prstGeom prst="rect">
            <a:avLst/>
          </a:prstGeom>
          <a:noFill/>
          <a:ln w="127000">
            <a:solidFill>
              <a:schemeClr val="bg1">
                <a:lumMod val="7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标题 1"/>
          <p:cNvSpPr txBox="1">
            <a:spLocks/>
          </p:cNvSpPr>
          <p:nvPr/>
        </p:nvSpPr>
        <p:spPr>
          <a:xfrm>
            <a:off x="3332363" y="1478518"/>
            <a:ext cx="5475137" cy="669127"/>
          </a:xfrm>
          <a:prstGeom prst="rect">
            <a:avLst/>
          </a:prstGeom>
        </p:spPr>
        <p:txBody>
          <a:bodyPr vert="horz" lIns="72073" tIns="36037" rIns="72073" bIns="36037" rtlCol="0" anchor="ctr">
            <a:normAutofit/>
          </a:bodyPr>
          <a:lstStyle>
            <a:lvl1pPr algn="ctr" defTabSz="360365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我们要解决什么问题？</a:t>
            </a:r>
            <a:endParaRPr kumimoji="1"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17" name="文本框 36"/>
          <p:cNvSpPr txBox="1"/>
          <p:nvPr/>
        </p:nvSpPr>
        <p:spPr bwMode="auto">
          <a:xfrm>
            <a:off x="1317635" y="1632707"/>
            <a:ext cx="127066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7500" b="1" kern="100">
                <a:solidFill>
                  <a:srgbClr val="F9C206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</a:rPr>
              <a:t>PART</a:t>
            </a:r>
            <a:endParaRPr lang="zh-CN" altLang="en-US" sz="32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9" name="文本框 36"/>
          <p:cNvSpPr txBox="1"/>
          <p:nvPr/>
        </p:nvSpPr>
        <p:spPr bwMode="auto">
          <a:xfrm>
            <a:off x="1505660" y="2058232"/>
            <a:ext cx="817853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7500" b="1" kern="100">
                <a:solidFill>
                  <a:srgbClr val="F9C206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8000" dirty="0" smtClean="0">
                <a:solidFill>
                  <a:srgbClr val="FFC000"/>
                </a:solidFill>
                <a:latin typeface="微软雅黑" panose="020B0503020204020204" pitchFamily="34" charset="-122"/>
              </a:rPr>
              <a:t>1</a:t>
            </a:r>
            <a:endParaRPr lang="zh-CN" altLang="en-US" sz="8000" dirty="0">
              <a:solidFill>
                <a:srgbClr val="FFC000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678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>
            <a:spLocks/>
          </p:cNvSpPr>
          <p:nvPr/>
        </p:nvSpPr>
        <p:spPr>
          <a:xfrm>
            <a:off x="732487" y="70018"/>
            <a:ext cx="4951025" cy="605843"/>
          </a:xfrm>
          <a:prstGeom prst="rect">
            <a:avLst/>
          </a:prstGeom>
        </p:spPr>
        <p:txBody>
          <a:bodyPr vert="horz" lIns="72073" tIns="36037" rIns="72073" bIns="36037" rtlCol="0" anchor="ctr">
            <a:normAutofit/>
          </a:bodyPr>
          <a:lstStyle>
            <a:lvl1pPr algn="ctr" defTabSz="360365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5</a:t>
            </a:r>
            <a:r>
              <a:rPr kumimoji="1"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、如何应用？</a:t>
            </a:r>
            <a:endParaRPr kumimoji="1"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1999" y="873451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建议上线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方案（暂定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1999" y="1335116"/>
            <a:ext cx="8780778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尽可能减少业务研发工作量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为了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降低业务研发的工作量，数据中心将完整封装程序接口，包括实时行为对推荐影响的程序部分，都将由这边进行封装提供，并附有使用说明文档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  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业务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研发只需要对接联调一个接口即可，数据采集算法计算程序封装都将由数据中心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负责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565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>
            <a:spLocks/>
          </p:cNvSpPr>
          <p:nvPr/>
        </p:nvSpPr>
        <p:spPr>
          <a:xfrm>
            <a:off x="732487" y="70018"/>
            <a:ext cx="4951025" cy="605843"/>
          </a:xfrm>
          <a:prstGeom prst="rect">
            <a:avLst/>
          </a:prstGeom>
        </p:spPr>
        <p:txBody>
          <a:bodyPr vert="horz" lIns="72073" tIns="36037" rIns="72073" bIns="36037" rtlCol="0" anchor="ctr">
            <a:normAutofit/>
          </a:bodyPr>
          <a:lstStyle>
            <a:lvl1pPr algn="ctr" defTabSz="360365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5</a:t>
            </a:r>
            <a:r>
              <a:rPr kumimoji="1"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、如何应用？</a:t>
            </a:r>
            <a:endParaRPr kumimoji="1"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1999" y="873451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建议上线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方案（暂定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1999" y="1335116"/>
            <a:ext cx="8780778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异常保护：</a:t>
            </a:r>
            <a:endParaRPr lang="en-US" altLang="zh-CN" sz="2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为了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当为新用户或因异常无法返回有效结果时，设定阀值，暂定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0.5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秒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，如无法返回，则采用现有的推荐列表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  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会监测这部分异常所发生的频率情况，来优化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同时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业务可以考虑加入开关功能，可以随时关闭推荐系统，将用户切到目前的推荐列表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725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>
            <a:spLocks/>
          </p:cNvSpPr>
          <p:nvPr/>
        </p:nvSpPr>
        <p:spPr>
          <a:xfrm>
            <a:off x="732487" y="70018"/>
            <a:ext cx="4951025" cy="605843"/>
          </a:xfrm>
          <a:prstGeom prst="rect">
            <a:avLst/>
          </a:prstGeom>
        </p:spPr>
        <p:txBody>
          <a:bodyPr vert="horz" lIns="72073" tIns="36037" rIns="72073" bIns="36037" rtlCol="0" anchor="ctr">
            <a:normAutofit/>
          </a:bodyPr>
          <a:lstStyle>
            <a:lvl1pPr algn="ctr" defTabSz="360365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5</a:t>
            </a:r>
            <a:r>
              <a:rPr kumimoji="1"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、如何应用？</a:t>
            </a:r>
            <a:endParaRPr kumimoji="1"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1999" y="873451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建议上线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方案（暂定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1999" y="1335116"/>
            <a:ext cx="8780778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线上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三部曲（建议）：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白名单 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小流量 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流量</a:t>
            </a:r>
            <a:endParaRPr lang="en-US" altLang="zh-CN" sz="2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白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名单：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上线初期，只有白名单内的用户会看到推荐结果（登录默认进入推荐），白名单由业务方配置，除自己同事外，可以有选择的配置一些外部真实用户听其意见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  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白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名单目的：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一方面为了保证功能稳定，一方面为了看下用户直观的感受和建议，一方面为了避免对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s/a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档主播的分流可能性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  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但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白名单由于用户少且忠诚，故不做数据指标监控，只以异常监控和收集用户感受为主</a:t>
            </a:r>
          </a:p>
        </p:txBody>
      </p:sp>
    </p:spTree>
    <p:extLst>
      <p:ext uri="{BB962C8B-B14F-4D97-AF65-F5344CB8AC3E}">
        <p14:creationId xmlns:p14="http://schemas.microsoft.com/office/powerpoint/2010/main" val="428097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>
            <a:spLocks/>
          </p:cNvSpPr>
          <p:nvPr/>
        </p:nvSpPr>
        <p:spPr>
          <a:xfrm>
            <a:off x="732487" y="70018"/>
            <a:ext cx="4951025" cy="605843"/>
          </a:xfrm>
          <a:prstGeom prst="rect">
            <a:avLst/>
          </a:prstGeom>
        </p:spPr>
        <p:txBody>
          <a:bodyPr vert="horz" lIns="72073" tIns="36037" rIns="72073" bIns="36037" rtlCol="0" anchor="ctr">
            <a:normAutofit/>
          </a:bodyPr>
          <a:lstStyle>
            <a:lvl1pPr algn="ctr" defTabSz="360365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5</a:t>
            </a:r>
            <a:r>
              <a:rPr kumimoji="1"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、如何应用？</a:t>
            </a:r>
            <a:endParaRPr kumimoji="1"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1999" y="873451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建议上线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方案（暂定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1999" y="1335116"/>
            <a:ext cx="8780778" cy="3823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线上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三部曲（建议）：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白名单 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小流量 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流量</a:t>
            </a:r>
            <a:endParaRPr lang="en-US" altLang="zh-CN" sz="2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小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流量：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如白名单测试稳定且用户反响尚可，可以考虑接入少量流量进行效果验证，个人建议采用以下方案：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  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分配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10%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流量，随机或者采用尾号为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的用户均可，需要有用户标识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  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数据中心会根据用户标识和用户基本信息，进行同类用户的观看指标和留存指标监控，并比较优化效果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  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这边会考虑分成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2%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用户采用一种算法方式，来同时进行多种效果测试和交叉验证，来寻找不同类（如不同渠道）用户最适合的算法方案</a:t>
            </a:r>
          </a:p>
        </p:txBody>
      </p:sp>
    </p:spTree>
    <p:extLst>
      <p:ext uri="{BB962C8B-B14F-4D97-AF65-F5344CB8AC3E}">
        <p14:creationId xmlns:p14="http://schemas.microsoft.com/office/powerpoint/2010/main" val="327054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>
            <a:spLocks/>
          </p:cNvSpPr>
          <p:nvPr/>
        </p:nvSpPr>
        <p:spPr>
          <a:xfrm>
            <a:off x="732487" y="70018"/>
            <a:ext cx="4951025" cy="605843"/>
          </a:xfrm>
          <a:prstGeom prst="rect">
            <a:avLst/>
          </a:prstGeom>
        </p:spPr>
        <p:txBody>
          <a:bodyPr vert="horz" lIns="72073" tIns="36037" rIns="72073" bIns="36037" rtlCol="0" anchor="ctr">
            <a:normAutofit/>
          </a:bodyPr>
          <a:lstStyle>
            <a:lvl1pPr algn="ctr" defTabSz="360365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5</a:t>
            </a:r>
            <a:r>
              <a:rPr kumimoji="1"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、如何应用？</a:t>
            </a:r>
            <a:endParaRPr kumimoji="1"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1999" y="873451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建议上线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方案（暂定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1999" y="1335116"/>
            <a:ext cx="87807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线上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三部曲（建议）：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白名单 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小流量 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流量</a:t>
            </a:r>
            <a:endParaRPr lang="en-US" altLang="zh-CN" sz="2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大流量：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当小流量验证效果可行时，由业务方决定是否加大流量，最终目的是提升用户的留存效果。同时还要保持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s/a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档主播可以继续在平台好好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生活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705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>
            <a:spLocks/>
          </p:cNvSpPr>
          <p:nvPr/>
        </p:nvSpPr>
        <p:spPr>
          <a:xfrm>
            <a:off x="732487" y="70018"/>
            <a:ext cx="4951025" cy="605843"/>
          </a:xfrm>
          <a:prstGeom prst="rect">
            <a:avLst/>
          </a:prstGeom>
        </p:spPr>
        <p:txBody>
          <a:bodyPr vert="horz" lIns="72073" tIns="36037" rIns="72073" bIns="36037" rtlCol="0" anchor="ctr">
            <a:normAutofit/>
          </a:bodyPr>
          <a:lstStyle>
            <a:lvl1pPr algn="ctr" defTabSz="360365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5</a:t>
            </a:r>
            <a:r>
              <a:rPr kumimoji="1"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、如何应用？</a:t>
            </a:r>
            <a:endParaRPr kumimoji="1"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1999" y="873451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建议上线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方案（暂定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1999" y="1335116"/>
            <a:ext cx="8780778" cy="1053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版本改动：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白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名单或导入的流量，默认进入为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推荐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界面，返回个性化推荐结果</a:t>
            </a:r>
          </a:p>
        </p:txBody>
      </p:sp>
      <p:sp>
        <p:nvSpPr>
          <p:cNvPr id="5" name="矩形 4"/>
          <p:cNvSpPr/>
          <p:nvPr/>
        </p:nvSpPr>
        <p:spPr>
          <a:xfrm>
            <a:off x="451999" y="2557414"/>
            <a:ext cx="87807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指标监控：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全部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由数据中心这边进行相关的监控，同类用户（主要为同渠道）监控重要指标（观看时长，留存），同时考虑到多种算法分别监控效果的方式</a:t>
            </a:r>
          </a:p>
        </p:txBody>
      </p:sp>
    </p:spTree>
    <p:extLst>
      <p:ext uri="{BB962C8B-B14F-4D97-AF65-F5344CB8AC3E}">
        <p14:creationId xmlns:p14="http://schemas.microsoft.com/office/powerpoint/2010/main" val="404723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>
            <a:spLocks/>
          </p:cNvSpPr>
          <p:nvPr/>
        </p:nvSpPr>
        <p:spPr>
          <a:xfrm>
            <a:off x="732487" y="70018"/>
            <a:ext cx="4951025" cy="605843"/>
          </a:xfrm>
          <a:prstGeom prst="rect">
            <a:avLst/>
          </a:prstGeom>
        </p:spPr>
        <p:txBody>
          <a:bodyPr vert="horz" lIns="72073" tIns="36037" rIns="72073" bIns="36037" rtlCol="0" anchor="ctr">
            <a:normAutofit/>
          </a:bodyPr>
          <a:lstStyle>
            <a:lvl1pPr algn="ctr" defTabSz="360365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5</a:t>
            </a:r>
            <a:r>
              <a:rPr kumimoji="1"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、如何应用？</a:t>
            </a:r>
            <a:endParaRPr kumimoji="1"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1999" y="873451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指标监控：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1999" y="1335116"/>
            <a:ext cx="87807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（主要）留存率：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467431" y="2191975"/>
            <a:ext cx="29241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UP </a:t>
            </a:r>
            <a:r>
              <a:rPr lang="zh-CN" alt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⬆ </a:t>
            </a:r>
            <a:r>
              <a:rPr lang="en-US" altLang="zh-CN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10%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683512" y="2179037"/>
            <a:ext cx="34692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20% -&gt; 22%</a:t>
            </a:r>
            <a:endParaRPr lang="zh-CN" altLang="en-US" sz="5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2467431" y="3506008"/>
            <a:ext cx="29241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UP </a:t>
            </a:r>
            <a:r>
              <a:rPr lang="zh-CN" alt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⬆ </a:t>
            </a:r>
            <a:r>
              <a:rPr lang="en-US" altLang="zh-CN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50%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83513" y="3552174"/>
            <a:ext cx="34692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20% -&gt; 30%</a:t>
            </a:r>
            <a:endParaRPr lang="zh-CN" altLang="en-US" sz="5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1999" y="2259512"/>
            <a:ext cx="17235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一个小目标</a:t>
            </a:r>
            <a:endParaRPr lang="en-US" altLang="zh-CN" sz="2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51998" y="3552174"/>
            <a:ext cx="17235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优化的方向</a:t>
            </a:r>
            <a:endParaRPr lang="en-US" altLang="zh-CN" sz="2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721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2" grpId="2"/>
      <p:bldP spid="7" grpId="1"/>
      <p:bldP spid="8" grpId="0"/>
      <p:bldP spid="8" grpId="1"/>
      <p:bldP spid="9" grpId="0"/>
      <p:bldP spid="10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>
            <a:spLocks/>
          </p:cNvSpPr>
          <p:nvPr/>
        </p:nvSpPr>
        <p:spPr>
          <a:xfrm>
            <a:off x="732487" y="70018"/>
            <a:ext cx="4951025" cy="605843"/>
          </a:xfrm>
          <a:prstGeom prst="rect">
            <a:avLst/>
          </a:prstGeom>
        </p:spPr>
        <p:txBody>
          <a:bodyPr vert="horz" lIns="72073" tIns="36037" rIns="72073" bIns="36037" rtlCol="0" anchor="ctr">
            <a:normAutofit/>
          </a:bodyPr>
          <a:lstStyle>
            <a:lvl1pPr algn="ctr" defTabSz="360365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5</a:t>
            </a:r>
            <a:r>
              <a:rPr kumimoji="1"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、如何应用？</a:t>
            </a:r>
            <a:endParaRPr kumimoji="1"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1999" y="873451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指标监控：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1999" y="1335116"/>
            <a:ext cx="878077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辅助）观看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指标：</a:t>
            </a:r>
            <a:endParaRPr lang="en-US" altLang="zh-CN" sz="2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更长的观看停留时长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更早的成为优质观看用户：转化时间缩短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更多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比例提升为优质观看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用户：转化率提高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074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925761" y="1481470"/>
            <a:ext cx="2002646" cy="1971304"/>
          </a:xfrm>
          <a:prstGeom prst="rect">
            <a:avLst/>
          </a:prstGeom>
          <a:noFill/>
          <a:ln w="127000">
            <a:solidFill>
              <a:schemeClr val="bg1">
                <a:lumMod val="7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标题 1"/>
          <p:cNvSpPr txBox="1">
            <a:spLocks/>
          </p:cNvSpPr>
          <p:nvPr/>
        </p:nvSpPr>
        <p:spPr>
          <a:xfrm>
            <a:off x="3332363" y="1478518"/>
            <a:ext cx="5475137" cy="669127"/>
          </a:xfrm>
          <a:prstGeom prst="rect">
            <a:avLst/>
          </a:prstGeom>
        </p:spPr>
        <p:txBody>
          <a:bodyPr vert="horz" lIns="72073" tIns="36037" rIns="72073" bIns="36037" rtlCol="0" anchor="ctr">
            <a:normAutofit/>
          </a:bodyPr>
          <a:lstStyle>
            <a:lvl1pPr algn="ctr" defTabSz="360365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推荐不息，优化不止</a:t>
            </a:r>
            <a:endParaRPr kumimoji="1"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17" name="文本框 36"/>
          <p:cNvSpPr txBox="1"/>
          <p:nvPr/>
        </p:nvSpPr>
        <p:spPr bwMode="auto">
          <a:xfrm>
            <a:off x="1317635" y="1632707"/>
            <a:ext cx="127066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7500" b="1" kern="100">
                <a:solidFill>
                  <a:srgbClr val="F9C206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</a:rPr>
              <a:t>PART</a:t>
            </a:r>
            <a:endParaRPr lang="zh-CN" altLang="en-US" sz="32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9" name="文本框 36"/>
          <p:cNvSpPr txBox="1"/>
          <p:nvPr/>
        </p:nvSpPr>
        <p:spPr bwMode="auto">
          <a:xfrm>
            <a:off x="1505660" y="2058232"/>
            <a:ext cx="817853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7500" b="1" kern="100">
                <a:solidFill>
                  <a:srgbClr val="F9C206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8000" dirty="0" smtClean="0">
                <a:solidFill>
                  <a:srgbClr val="FFC000"/>
                </a:solidFill>
                <a:latin typeface="微软雅黑" panose="020B0503020204020204" pitchFamily="34" charset="-122"/>
              </a:rPr>
              <a:t>6</a:t>
            </a:r>
            <a:endParaRPr lang="zh-CN" altLang="en-US" sz="8000" dirty="0">
              <a:solidFill>
                <a:srgbClr val="FFC000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914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>
            <a:spLocks/>
          </p:cNvSpPr>
          <p:nvPr/>
        </p:nvSpPr>
        <p:spPr>
          <a:xfrm>
            <a:off x="732487" y="70018"/>
            <a:ext cx="4951025" cy="605843"/>
          </a:xfrm>
          <a:prstGeom prst="rect">
            <a:avLst/>
          </a:prstGeom>
        </p:spPr>
        <p:txBody>
          <a:bodyPr vert="horz" lIns="72073" tIns="36037" rIns="72073" bIns="36037" rtlCol="0" anchor="ctr">
            <a:normAutofit/>
          </a:bodyPr>
          <a:lstStyle>
            <a:lvl1pPr algn="ctr" defTabSz="360365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6</a:t>
            </a:r>
            <a:r>
              <a:rPr kumimoji="1"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、优化</a:t>
            </a:r>
            <a:endParaRPr kumimoji="1"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1999" y="873451"/>
            <a:ext cx="68364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用户喜爱度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_Ver0.2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衡量用户与主播之间的关系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346687" y="1505272"/>
            <a:ext cx="1020932" cy="461639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守护</a:t>
            </a:r>
            <a:endParaRPr lang="zh-CN" altLang="en-US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346687" y="2055862"/>
            <a:ext cx="1020932" cy="461639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关注</a:t>
            </a:r>
            <a:endParaRPr lang="zh-CN" altLang="en-US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745656" y="1501838"/>
            <a:ext cx="18450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</a:t>
            </a:r>
            <a:r>
              <a:rPr lang="en-US" altLang="zh-CN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Ver0.2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版本</a:t>
            </a:r>
            <a:endParaRPr lang="en-US" altLang="zh-CN" sz="20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进行中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07869" y="1688881"/>
            <a:ext cx="367568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研究更多行为的显著性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07868" y="2686358"/>
            <a:ext cx="746612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跳出大数据群体统计，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基于用户个体定制算法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，拒绝“被平均”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07869" y="3212739"/>
            <a:ext cx="797214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举例：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一个从不乱花钱的人，给主播送了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块钱礼物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一个随便送几百礼物的有钱人，给主播送了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块钱的礼物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07869" y="4591598"/>
            <a:ext cx="84604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每个人的承受力和忍耐度不同，算法系数不应由全体用户“被平均”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880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>
            <a:spLocks/>
          </p:cNvSpPr>
          <p:nvPr/>
        </p:nvSpPr>
        <p:spPr>
          <a:xfrm>
            <a:off x="732487" y="70018"/>
            <a:ext cx="4951025" cy="605843"/>
          </a:xfrm>
          <a:prstGeom prst="rect">
            <a:avLst/>
          </a:prstGeom>
        </p:spPr>
        <p:txBody>
          <a:bodyPr vert="horz" lIns="72073" tIns="36037" rIns="72073" bIns="36037" rtlCol="0" anchor="ctr">
            <a:normAutofit/>
          </a:bodyPr>
          <a:lstStyle>
            <a:lvl1pPr algn="ctr" defTabSz="360365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1</a:t>
            </a:r>
            <a:r>
              <a:rPr kumimoji="1"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、我们要解决什么问题？</a:t>
            </a:r>
            <a:endParaRPr kumimoji="1"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2569505852"/>
              </p:ext>
            </p:extLst>
          </p:nvPr>
        </p:nvGraphicFramePr>
        <p:xfrm>
          <a:off x="812386" y="1036725"/>
          <a:ext cx="7958752" cy="3739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2321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>
            <a:spLocks/>
          </p:cNvSpPr>
          <p:nvPr/>
        </p:nvSpPr>
        <p:spPr>
          <a:xfrm>
            <a:off x="732487" y="70018"/>
            <a:ext cx="4951025" cy="605843"/>
          </a:xfrm>
          <a:prstGeom prst="rect">
            <a:avLst/>
          </a:prstGeom>
        </p:spPr>
        <p:txBody>
          <a:bodyPr vert="horz" lIns="72073" tIns="36037" rIns="72073" bIns="36037" rtlCol="0" anchor="ctr">
            <a:normAutofit/>
          </a:bodyPr>
          <a:lstStyle>
            <a:lvl1pPr algn="ctr" defTabSz="360365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6</a:t>
            </a:r>
            <a:r>
              <a:rPr kumimoji="1"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、优化</a:t>
            </a:r>
            <a:endParaRPr kumimoji="1"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1999" y="873451"/>
            <a:ext cx="69086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用户喜爱度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_Ver0.N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衡量用户与主播之间的关系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32487" y="1440025"/>
            <a:ext cx="8460418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随着进行更多的基础研究工作，会逐步将成果进行整合应用：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32487" y="1939649"/>
            <a:ext cx="84604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机器学习 の 冷启动因子：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目前是先有用户行为，再基于行为进行学习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随着另一个用户画像项目的进展和完善，根据用户注册信息给予推荐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32487" y="3426408"/>
            <a:ext cx="846041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协同过滤：用户与用户之间关系挖掘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研究用户相似度，将相似性用户的喜爱情况加入推荐算法中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076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>
            <a:spLocks/>
          </p:cNvSpPr>
          <p:nvPr/>
        </p:nvSpPr>
        <p:spPr>
          <a:xfrm>
            <a:off x="732487" y="70018"/>
            <a:ext cx="4951025" cy="605843"/>
          </a:xfrm>
          <a:prstGeom prst="rect">
            <a:avLst/>
          </a:prstGeom>
        </p:spPr>
        <p:txBody>
          <a:bodyPr vert="horz" lIns="72073" tIns="36037" rIns="72073" bIns="36037" rtlCol="0" anchor="ctr">
            <a:normAutofit/>
          </a:bodyPr>
          <a:lstStyle>
            <a:lvl1pPr algn="ctr" defTabSz="360365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6</a:t>
            </a:r>
            <a:r>
              <a:rPr kumimoji="1"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、优化</a:t>
            </a:r>
            <a:endParaRPr kumimoji="1"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1999" y="873451"/>
            <a:ext cx="68364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主播相似度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_Ver0.2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衡量主播与主播之间的关系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278763" y="3664725"/>
            <a:ext cx="1282744" cy="461639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消费行为</a:t>
            </a:r>
            <a:endParaRPr lang="zh-CN" altLang="en-US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278763" y="4261462"/>
            <a:ext cx="1282744" cy="461639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充值行为</a:t>
            </a:r>
            <a:endParaRPr lang="zh-CN" altLang="en-US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278763" y="3067988"/>
            <a:ext cx="1282744" cy="461639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财富等级</a:t>
            </a:r>
            <a:endParaRPr lang="zh-CN" altLang="en-US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278763" y="1867359"/>
            <a:ext cx="1282744" cy="461639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用户关注</a:t>
            </a:r>
            <a:endParaRPr lang="zh-CN" altLang="en-US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278763" y="2468413"/>
            <a:ext cx="1282744" cy="461639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开播类型</a:t>
            </a:r>
            <a:endParaRPr lang="zh-CN" altLang="en-US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07999" y="2790975"/>
            <a:ext cx="18450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</a:t>
            </a:r>
            <a:r>
              <a:rPr lang="en-US" altLang="zh-CN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Ver0.2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版本</a:t>
            </a:r>
            <a:endParaRPr lang="en-US" altLang="zh-CN" sz="20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进行中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17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>
            <a:spLocks/>
          </p:cNvSpPr>
          <p:nvPr/>
        </p:nvSpPr>
        <p:spPr>
          <a:xfrm>
            <a:off x="732487" y="70018"/>
            <a:ext cx="4951025" cy="605843"/>
          </a:xfrm>
          <a:prstGeom prst="rect">
            <a:avLst/>
          </a:prstGeom>
        </p:spPr>
        <p:txBody>
          <a:bodyPr vert="horz" lIns="72073" tIns="36037" rIns="72073" bIns="36037" rtlCol="0" anchor="ctr">
            <a:normAutofit/>
          </a:bodyPr>
          <a:lstStyle>
            <a:lvl1pPr algn="ctr" defTabSz="360365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6</a:t>
            </a:r>
            <a:r>
              <a:rPr kumimoji="1"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、优化</a:t>
            </a:r>
            <a:endParaRPr kumimoji="1"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1999" y="873451"/>
            <a:ext cx="69086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主播相似度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_Ver0.N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衡量主播与主播之间的关系</a:t>
            </a:r>
          </a:p>
        </p:txBody>
      </p:sp>
      <p:sp>
        <p:nvSpPr>
          <p:cNvPr id="6" name="矩形 5"/>
          <p:cNvSpPr/>
          <p:nvPr/>
        </p:nvSpPr>
        <p:spPr>
          <a:xfrm>
            <a:off x="732487" y="1440025"/>
            <a:ext cx="8460418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随着进行更多的基础研究工作，会逐步将成果进行整合应用：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32487" y="1939649"/>
            <a:ext cx="84604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语音识别算法：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从混合音轨中识别人声，从人声中识别语调和内容，通过语调进行相似度算法学习，通过内容进行直播内容标签化学习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32487" y="3426408"/>
            <a:ext cx="84604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图像识别算法：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通过机器学习来识别脸部、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(.)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部、衣着等特征，形成主播外貌成分画像，结合相似度算法进行推荐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195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" y="23"/>
            <a:ext cx="9610265" cy="539847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3048" y="-5351"/>
            <a:ext cx="9617745" cy="5403850"/>
          </a:xfrm>
          <a:prstGeom prst="rect">
            <a:avLst/>
          </a:prstGeom>
          <a:solidFill>
            <a:schemeClr val="tx1">
              <a:lumMod val="95000"/>
              <a:lumOff val="5000"/>
              <a:alpha val="62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73" tIns="36037" rIns="72073" bIns="36037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2" name="椭圆 61"/>
          <p:cNvSpPr/>
          <p:nvPr/>
        </p:nvSpPr>
        <p:spPr>
          <a:xfrm>
            <a:off x="685844" y="1753618"/>
            <a:ext cx="83767" cy="8376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996070" y="1393658"/>
            <a:ext cx="65322" cy="653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957970" y="1583066"/>
            <a:ext cx="87288" cy="8728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453438" y="1396034"/>
            <a:ext cx="45719" cy="4571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1770770" y="3830966"/>
            <a:ext cx="104514" cy="10451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4590170" y="4059566"/>
            <a:ext cx="104514" cy="10451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4298070" y="857344"/>
            <a:ext cx="122930" cy="1229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2088270" y="3716666"/>
            <a:ext cx="87288" cy="8728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4926721" y="4117898"/>
            <a:ext cx="62056" cy="6205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618880" y="2372106"/>
            <a:ext cx="45724" cy="457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4813690" y="3841500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720480" y="2289008"/>
            <a:ext cx="65322" cy="653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2123918" y="1802421"/>
            <a:ext cx="5217998" cy="900642"/>
          </a:xfrm>
        </p:spPr>
        <p:txBody>
          <a:bodyPr>
            <a:noAutofit/>
          </a:bodyPr>
          <a:lstStyle/>
          <a:p>
            <a:r>
              <a:rPr kumimoji="1" lang="en-US" altLang="zh-CN" sz="6000" b="1" dirty="0" smtClean="0">
                <a:solidFill>
                  <a:srgbClr val="FAB40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Hebrew"/>
              </a:rPr>
              <a:t>THANKS</a:t>
            </a:r>
            <a:endParaRPr kumimoji="1" lang="zh-CN" altLang="en-US" sz="6000" b="1" dirty="0">
              <a:solidFill>
                <a:srgbClr val="FAB40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Hebrew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522619" y="2918772"/>
            <a:ext cx="524526" cy="524526"/>
          </a:xfrm>
          <a:prstGeom prst="ellipse">
            <a:avLst/>
          </a:prstGeom>
          <a:noFill/>
          <a:ln w="31750">
            <a:solidFill>
              <a:srgbClr val="F9C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706" y="3044675"/>
            <a:ext cx="253221" cy="280491"/>
          </a:xfrm>
          <a:prstGeom prst="rect">
            <a:avLst/>
          </a:prstGeom>
        </p:spPr>
      </p:pic>
      <p:sp>
        <p:nvSpPr>
          <p:cNvPr id="44" name="椭圆 43"/>
          <p:cNvSpPr/>
          <p:nvPr/>
        </p:nvSpPr>
        <p:spPr>
          <a:xfrm>
            <a:off x="4666371" y="1138929"/>
            <a:ext cx="76377" cy="7637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4990220" y="1514636"/>
            <a:ext cx="53563" cy="535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4284101" y="1208779"/>
            <a:ext cx="76377" cy="7637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7579751" y="2320029"/>
            <a:ext cx="76377" cy="7637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7869311" y="1560277"/>
            <a:ext cx="85107" cy="851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8152521" y="1753619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8042030" y="1851785"/>
            <a:ext cx="54870" cy="5487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8253485" y="1855864"/>
            <a:ext cx="139700" cy="1397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7986150" y="2033664"/>
            <a:ext cx="67935" cy="679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8123310" y="1576464"/>
            <a:ext cx="67935" cy="6793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7178430" y="1995564"/>
            <a:ext cx="67935" cy="679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5455040" y="1685684"/>
            <a:ext cx="67935" cy="679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5082930" y="1789824"/>
            <a:ext cx="67935" cy="679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8799585" y="1560589"/>
            <a:ext cx="67935" cy="679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4654305" y="1306589"/>
            <a:ext cx="76367" cy="7636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4025019" y="1089943"/>
            <a:ext cx="79105" cy="7910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2083190" y="3405702"/>
            <a:ext cx="52257" cy="5225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8037610" y="1683729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4503250" y="980274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7" name="直接连接符 76"/>
          <p:cNvCxnSpPr/>
          <p:nvPr/>
        </p:nvCxnSpPr>
        <p:spPr>
          <a:xfrm>
            <a:off x="3079622" y="3184456"/>
            <a:ext cx="1380224" cy="0"/>
          </a:xfrm>
          <a:prstGeom prst="line">
            <a:avLst/>
          </a:prstGeom>
          <a:ln w="3175">
            <a:solidFill>
              <a:schemeClr val="bg1">
                <a:alpha val="49000"/>
              </a:schemeClr>
            </a:solidFill>
          </a:ln>
          <a:effectLst>
            <a:outerShdw blurRad="40000" dist="20000" dir="5400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>
            <a:off x="5103981" y="3184456"/>
            <a:ext cx="1380224" cy="0"/>
          </a:xfrm>
          <a:prstGeom prst="line">
            <a:avLst/>
          </a:prstGeom>
          <a:ln w="3175">
            <a:solidFill>
              <a:schemeClr val="bg1">
                <a:alpha val="50000"/>
              </a:schemeClr>
            </a:solidFill>
          </a:ln>
          <a:effectLst>
            <a:outerShdw blurRad="40000" dist="20000" dir="5400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文本框 4"/>
          <p:cNvSpPr txBox="1"/>
          <p:nvPr/>
        </p:nvSpPr>
        <p:spPr bwMode="auto">
          <a:xfrm>
            <a:off x="4025746" y="3618138"/>
            <a:ext cx="1531188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0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聚  米  络       共  未  来</a:t>
            </a:r>
            <a:endParaRPr lang="zh-CN" altLang="en-US" sz="10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67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44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6" grpId="0" animBg="1"/>
      <p:bldP spid="75" grpId="0" animBg="1"/>
      <p:bldP spid="7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925761" y="1481470"/>
            <a:ext cx="2002646" cy="1971304"/>
          </a:xfrm>
          <a:prstGeom prst="rect">
            <a:avLst/>
          </a:prstGeom>
          <a:noFill/>
          <a:ln w="127000">
            <a:solidFill>
              <a:schemeClr val="bg1">
                <a:lumMod val="7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标题 1"/>
          <p:cNvSpPr txBox="1">
            <a:spLocks/>
          </p:cNvSpPr>
          <p:nvPr/>
        </p:nvSpPr>
        <p:spPr>
          <a:xfrm>
            <a:off x="3332363" y="1478518"/>
            <a:ext cx="5475137" cy="669127"/>
          </a:xfrm>
          <a:prstGeom prst="rect">
            <a:avLst/>
          </a:prstGeom>
        </p:spPr>
        <p:txBody>
          <a:bodyPr vert="horz" lIns="72073" tIns="36037" rIns="72073" bIns="36037" rtlCol="0" anchor="ctr">
            <a:normAutofit/>
          </a:bodyPr>
          <a:lstStyle>
            <a:lvl1pPr algn="ctr" defTabSz="360365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个性化推荐概述</a:t>
            </a:r>
            <a:endParaRPr kumimoji="1"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17" name="文本框 36"/>
          <p:cNvSpPr txBox="1"/>
          <p:nvPr/>
        </p:nvSpPr>
        <p:spPr bwMode="auto">
          <a:xfrm>
            <a:off x="1317635" y="1632707"/>
            <a:ext cx="127066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7500" b="1" kern="100">
                <a:solidFill>
                  <a:srgbClr val="F9C206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</a:rPr>
              <a:t>PART</a:t>
            </a:r>
            <a:endParaRPr lang="zh-CN" altLang="en-US" sz="32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9" name="文本框 36"/>
          <p:cNvSpPr txBox="1"/>
          <p:nvPr/>
        </p:nvSpPr>
        <p:spPr bwMode="auto">
          <a:xfrm>
            <a:off x="1505660" y="2058232"/>
            <a:ext cx="817853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7500" b="1" kern="100">
                <a:solidFill>
                  <a:srgbClr val="F9C206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8000" dirty="0" smtClean="0">
                <a:solidFill>
                  <a:srgbClr val="FFC000"/>
                </a:solidFill>
                <a:latin typeface="微软雅黑" panose="020B0503020204020204" pitchFamily="34" charset="-122"/>
              </a:rPr>
              <a:t>2</a:t>
            </a:r>
            <a:endParaRPr lang="zh-CN" altLang="en-US" sz="8000" dirty="0">
              <a:solidFill>
                <a:srgbClr val="FFC000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706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>
            <a:spLocks/>
          </p:cNvSpPr>
          <p:nvPr/>
        </p:nvSpPr>
        <p:spPr>
          <a:xfrm>
            <a:off x="732487" y="70018"/>
            <a:ext cx="4951025" cy="605843"/>
          </a:xfrm>
          <a:prstGeom prst="rect">
            <a:avLst/>
          </a:prstGeom>
        </p:spPr>
        <p:txBody>
          <a:bodyPr vert="horz" lIns="72073" tIns="36037" rIns="72073" bIns="36037" rtlCol="0" anchor="ctr">
            <a:normAutofit/>
          </a:bodyPr>
          <a:lstStyle>
            <a:lvl1pPr algn="ctr" defTabSz="360365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2</a:t>
            </a:r>
            <a:r>
              <a:rPr kumimoji="1"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、个性化推荐概述</a:t>
            </a:r>
            <a:endParaRPr kumimoji="1"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05146" y="876169"/>
            <a:ext cx="8064896" cy="4128205"/>
            <a:chOff x="395536" y="1196752"/>
            <a:chExt cx="8317382" cy="4128205"/>
          </a:xfrm>
        </p:grpSpPr>
        <p:sp>
          <p:nvSpPr>
            <p:cNvPr id="4" name="任意多边形 3"/>
            <p:cNvSpPr/>
            <p:nvPr/>
          </p:nvSpPr>
          <p:spPr>
            <a:xfrm>
              <a:off x="396455" y="1196752"/>
              <a:ext cx="8280000" cy="720000"/>
            </a:xfrm>
            <a:custGeom>
              <a:avLst/>
              <a:gdLst>
                <a:gd name="connsiteX0" fmla="*/ 0 w 8352927"/>
                <a:gd name="connsiteY0" fmla="*/ 114209 h 685241"/>
                <a:gd name="connsiteX1" fmla="*/ 114209 w 8352927"/>
                <a:gd name="connsiteY1" fmla="*/ 0 h 685241"/>
                <a:gd name="connsiteX2" fmla="*/ 8238718 w 8352927"/>
                <a:gd name="connsiteY2" fmla="*/ 0 h 685241"/>
                <a:gd name="connsiteX3" fmla="*/ 8352927 w 8352927"/>
                <a:gd name="connsiteY3" fmla="*/ 114209 h 685241"/>
                <a:gd name="connsiteX4" fmla="*/ 8352927 w 8352927"/>
                <a:gd name="connsiteY4" fmla="*/ 571032 h 685241"/>
                <a:gd name="connsiteX5" fmla="*/ 8238718 w 8352927"/>
                <a:gd name="connsiteY5" fmla="*/ 685241 h 685241"/>
                <a:gd name="connsiteX6" fmla="*/ 114209 w 8352927"/>
                <a:gd name="connsiteY6" fmla="*/ 685241 h 685241"/>
                <a:gd name="connsiteX7" fmla="*/ 0 w 8352927"/>
                <a:gd name="connsiteY7" fmla="*/ 571032 h 685241"/>
                <a:gd name="connsiteX8" fmla="*/ 0 w 8352927"/>
                <a:gd name="connsiteY8" fmla="*/ 114209 h 68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2927" h="685241">
                  <a:moveTo>
                    <a:pt x="0" y="114209"/>
                  </a:moveTo>
                  <a:cubicBezTo>
                    <a:pt x="0" y="51133"/>
                    <a:pt x="51133" y="0"/>
                    <a:pt x="114209" y="0"/>
                  </a:cubicBezTo>
                  <a:lnTo>
                    <a:pt x="8238718" y="0"/>
                  </a:lnTo>
                  <a:cubicBezTo>
                    <a:pt x="8301794" y="0"/>
                    <a:pt x="8352927" y="51133"/>
                    <a:pt x="8352927" y="114209"/>
                  </a:cubicBezTo>
                  <a:lnTo>
                    <a:pt x="8352927" y="571032"/>
                  </a:lnTo>
                  <a:cubicBezTo>
                    <a:pt x="8352927" y="634108"/>
                    <a:pt x="8301794" y="685241"/>
                    <a:pt x="8238718" y="685241"/>
                  </a:cubicBezTo>
                  <a:lnTo>
                    <a:pt x="114209" y="685241"/>
                  </a:lnTo>
                  <a:cubicBezTo>
                    <a:pt x="51133" y="685241"/>
                    <a:pt x="0" y="634108"/>
                    <a:pt x="0" y="571032"/>
                  </a:cubicBezTo>
                  <a:lnTo>
                    <a:pt x="0" y="114209"/>
                  </a:lnTo>
                  <a:close/>
                </a:path>
              </a:pathLst>
            </a:custGeom>
            <a:solidFill>
              <a:srgbClr val="00B050"/>
            </a:solidFill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4891" tIns="124891" rIns="124891" bIns="124891" numCol="1" spcCol="1270" anchor="ctr" anchorCtr="0">
              <a:noAutofit/>
            </a:bodyPr>
            <a:lstStyle/>
            <a:p>
              <a:pPr lvl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400" b="1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400" b="1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电商：淘宝、京东</a:t>
              </a:r>
              <a:endParaRPr lang="zh-CN" altLang="en-US" sz="2400" b="1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396455" y="2056498"/>
              <a:ext cx="8280000" cy="460521"/>
            </a:xfrm>
            <a:custGeom>
              <a:avLst/>
              <a:gdLst>
                <a:gd name="connsiteX0" fmla="*/ 0 w 8352927"/>
                <a:gd name="connsiteY0" fmla="*/ 0 h 460521"/>
                <a:gd name="connsiteX1" fmla="*/ 8352927 w 8352927"/>
                <a:gd name="connsiteY1" fmla="*/ 0 h 460521"/>
                <a:gd name="connsiteX2" fmla="*/ 8352927 w 8352927"/>
                <a:gd name="connsiteY2" fmla="*/ 460521 h 460521"/>
                <a:gd name="connsiteX3" fmla="*/ 0 w 8352927"/>
                <a:gd name="connsiteY3" fmla="*/ 460521 h 460521"/>
                <a:gd name="connsiteX4" fmla="*/ 0 w 8352927"/>
                <a:gd name="connsiteY4" fmla="*/ 0 h 4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2927" h="460521">
                  <a:moveTo>
                    <a:pt x="0" y="0"/>
                  </a:moveTo>
                  <a:lnTo>
                    <a:pt x="8352927" y="0"/>
                  </a:lnTo>
                  <a:lnTo>
                    <a:pt x="8352927" y="460521"/>
                  </a:lnTo>
                  <a:lnTo>
                    <a:pt x="0" y="46052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5205" tIns="25400" rIns="142240" bIns="25400" numCol="1" spcCol="1270" anchor="t" anchorCtr="0">
              <a:noAutofit/>
            </a:bodyPr>
            <a:lstStyle/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•"/>
              </a:pPr>
              <a:r>
                <a:rPr lang="en-US" altLang="zh-CN" sz="2000" b="1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000" b="1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通过商品标签特征区分类别、颜色、价格、材质、产地、品牌等</a:t>
              </a:r>
              <a:endParaRPr lang="en-US" altLang="zh-CN" sz="2000" b="1" kern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432918" y="2601845"/>
              <a:ext cx="8280000" cy="720000"/>
            </a:xfrm>
            <a:custGeom>
              <a:avLst/>
              <a:gdLst>
                <a:gd name="connsiteX0" fmla="*/ 0 w 8352927"/>
                <a:gd name="connsiteY0" fmla="*/ 110554 h 663308"/>
                <a:gd name="connsiteX1" fmla="*/ 110554 w 8352927"/>
                <a:gd name="connsiteY1" fmla="*/ 0 h 663308"/>
                <a:gd name="connsiteX2" fmla="*/ 8242373 w 8352927"/>
                <a:gd name="connsiteY2" fmla="*/ 0 h 663308"/>
                <a:gd name="connsiteX3" fmla="*/ 8352927 w 8352927"/>
                <a:gd name="connsiteY3" fmla="*/ 110554 h 663308"/>
                <a:gd name="connsiteX4" fmla="*/ 8352927 w 8352927"/>
                <a:gd name="connsiteY4" fmla="*/ 552754 h 663308"/>
                <a:gd name="connsiteX5" fmla="*/ 8242373 w 8352927"/>
                <a:gd name="connsiteY5" fmla="*/ 663308 h 663308"/>
                <a:gd name="connsiteX6" fmla="*/ 110554 w 8352927"/>
                <a:gd name="connsiteY6" fmla="*/ 663308 h 663308"/>
                <a:gd name="connsiteX7" fmla="*/ 0 w 8352927"/>
                <a:gd name="connsiteY7" fmla="*/ 552754 h 663308"/>
                <a:gd name="connsiteX8" fmla="*/ 0 w 8352927"/>
                <a:gd name="connsiteY8" fmla="*/ 110554 h 66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2927" h="663308">
                  <a:moveTo>
                    <a:pt x="0" y="110554"/>
                  </a:moveTo>
                  <a:cubicBezTo>
                    <a:pt x="0" y="49497"/>
                    <a:pt x="49497" y="0"/>
                    <a:pt x="110554" y="0"/>
                  </a:cubicBezTo>
                  <a:lnTo>
                    <a:pt x="8242373" y="0"/>
                  </a:lnTo>
                  <a:cubicBezTo>
                    <a:pt x="8303430" y="0"/>
                    <a:pt x="8352927" y="49497"/>
                    <a:pt x="8352927" y="110554"/>
                  </a:cubicBezTo>
                  <a:lnTo>
                    <a:pt x="8352927" y="552754"/>
                  </a:lnTo>
                  <a:cubicBezTo>
                    <a:pt x="8352927" y="613811"/>
                    <a:pt x="8303430" y="663308"/>
                    <a:pt x="8242373" y="663308"/>
                  </a:cubicBezTo>
                  <a:lnTo>
                    <a:pt x="110554" y="663308"/>
                  </a:lnTo>
                  <a:cubicBezTo>
                    <a:pt x="49497" y="663308"/>
                    <a:pt x="0" y="613811"/>
                    <a:pt x="0" y="552754"/>
                  </a:cubicBezTo>
                  <a:lnTo>
                    <a:pt x="0" y="110554"/>
                  </a:lnTo>
                  <a:close/>
                </a:path>
              </a:pathLst>
            </a:custGeom>
            <a:solidFill>
              <a:srgbClr val="0070C0"/>
            </a:solidFill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5">
                <a:hueOff val="-4326688"/>
                <a:satOff val="2309"/>
                <a:lumOff val="-1006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3820" tIns="123820" rIns="123820" bIns="123820" numCol="1" spcCol="1270" anchor="ctr" anchorCtr="0">
              <a:noAutofit/>
            </a:bodyPr>
            <a:lstStyle/>
            <a:p>
              <a:pPr lvl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400" b="1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400" b="1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文章：今日头条、新闻</a:t>
              </a:r>
              <a:r>
                <a:rPr lang="en-US" altLang="zh-CN" sz="2400" b="1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app</a:t>
              </a:r>
              <a:endParaRPr lang="zh-CN" altLang="en-US" sz="2400" b="1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414686" y="4006938"/>
              <a:ext cx="8280000" cy="720000"/>
            </a:xfrm>
            <a:custGeom>
              <a:avLst/>
              <a:gdLst>
                <a:gd name="connsiteX0" fmla="*/ 0 w 8352927"/>
                <a:gd name="connsiteY0" fmla="*/ 149763 h 898560"/>
                <a:gd name="connsiteX1" fmla="*/ 149763 w 8352927"/>
                <a:gd name="connsiteY1" fmla="*/ 0 h 898560"/>
                <a:gd name="connsiteX2" fmla="*/ 8203164 w 8352927"/>
                <a:gd name="connsiteY2" fmla="*/ 0 h 898560"/>
                <a:gd name="connsiteX3" fmla="*/ 8352927 w 8352927"/>
                <a:gd name="connsiteY3" fmla="*/ 149763 h 898560"/>
                <a:gd name="connsiteX4" fmla="*/ 8352927 w 8352927"/>
                <a:gd name="connsiteY4" fmla="*/ 748797 h 898560"/>
                <a:gd name="connsiteX5" fmla="*/ 8203164 w 8352927"/>
                <a:gd name="connsiteY5" fmla="*/ 898560 h 898560"/>
                <a:gd name="connsiteX6" fmla="*/ 149763 w 8352927"/>
                <a:gd name="connsiteY6" fmla="*/ 898560 h 898560"/>
                <a:gd name="connsiteX7" fmla="*/ 0 w 8352927"/>
                <a:gd name="connsiteY7" fmla="*/ 748797 h 898560"/>
                <a:gd name="connsiteX8" fmla="*/ 0 w 8352927"/>
                <a:gd name="connsiteY8" fmla="*/ 149763 h 898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2927" h="898560">
                  <a:moveTo>
                    <a:pt x="0" y="149763"/>
                  </a:moveTo>
                  <a:cubicBezTo>
                    <a:pt x="0" y="67051"/>
                    <a:pt x="67051" y="0"/>
                    <a:pt x="149763" y="0"/>
                  </a:cubicBezTo>
                  <a:lnTo>
                    <a:pt x="8203164" y="0"/>
                  </a:lnTo>
                  <a:cubicBezTo>
                    <a:pt x="8285876" y="0"/>
                    <a:pt x="8352927" y="67051"/>
                    <a:pt x="8352927" y="149763"/>
                  </a:cubicBezTo>
                  <a:lnTo>
                    <a:pt x="8352927" y="748797"/>
                  </a:lnTo>
                  <a:cubicBezTo>
                    <a:pt x="8352927" y="831509"/>
                    <a:pt x="8285876" y="898560"/>
                    <a:pt x="8203164" y="898560"/>
                  </a:cubicBezTo>
                  <a:lnTo>
                    <a:pt x="149763" y="898560"/>
                  </a:lnTo>
                  <a:cubicBezTo>
                    <a:pt x="67051" y="898560"/>
                    <a:pt x="0" y="831509"/>
                    <a:pt x="0" y="748797"/>
                  </a:cubicBezTo>
                  <a:lnTo>
                    <a:pt x="0" y="149763"/>
                  </a:lnTo>
                  <a:close/>
                </a:path>
              </a:pathLst>
            </a:custGeom>
            <a:solidFill>
              <a:schemeClr val="accent2"/>
            </a:solidFill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-12980063"/>
                <a:satOff val="6926"/>
                <a:lumOff val="-30196"/>
                <a:alphaOff val="0"/>
              </a:schemeClr>
            </a:fillRef>
            <a:effectRef idx="2">
              <a:schemeClr val="accent5">
                <a:hueOff val="-12980063"/>
                <a:satOff val="6926"/>
                <a:lumOff val="-3019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304" tIns="135304" rIns="135304" bIns="135304" numCol="1" spcCol="1270" anchor="ctr" anchorCtr="0">
              <a:noAutofit/>
            </a:bodyPr>
            <a:lstStyle/>
            <a:p>
              <a:pPr lvl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b="1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电台：蜻蜓</a:t>
              </a:r>
              <a:r>
                <a:rPr lang="en-US" altLang="zh-CN" sz="2400" b="1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FM</a:t>
              </a:r>
              <a:r>
                <a:rPr lang="zh-CN" altLang="en-US" sz="2400" b="1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、喜马拉雅</a:t>
              </a:r>
              <a:endParaRPr lang="zh-CN" altLang="en-US" sz="2400" b="1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395536" y="3459343"/>
              <a:ext cx="8280000" cy="460521"/>
            </a:xfrm>
            <a:custGeom>
              <a:avLst/>
              <a:gdLst>
                <a:gd name="connsiteX0" fmla="*/ 0 w 8352927"/>
                <a:gd name="connsiteY0" fmla="*/ 0 h 460521"/>
                <a:gd name="connsiteX1" fmla="*/ 8352927 w 8352927"/>
                <a:gd name="connsiteY1" fmla="*/ 0 h 460521"/>
                <a:gd name="connsiteX2" fmla="*/ 8352927 w 8352927"/>
                <a:gd name="connsiteY2" fmla="*/ 460521 h 460521"/>
                <a:gd name="connsiteX3" fmla="*/ 0 w 8352927"/>
                <a:gd name="connsiteY3" fmla="*/ 460521 h 460521"/>
                <a:gd name="connsiteX4" fmla="*/ 0 w 8352927"/>
                <a:gd name="connsiteY4" fmla="*/ 0 h 4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2927" h="460521">
                  <a:moveTo>
                    <a:pt x="0" y="0"/>
                  </a:moveTo>
                  <a:lnTo>
                    <a:pt x="8352927" y="0"/>
                  </a:lnTo>
                  <a:lnTo>
                    <a:pt x="8352927" y="460521"/>
                  </a:lnTo>
                  <a:lnTo>
                    <a:pt x="0" y="46052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5205" tIns="25400" rIns="142240" bIns="25400" numCol="1" spcCol="1270" anchor="t" anchorCtr="0">
              <a:noAutofit/>
            </a:bodyPr>
            <a:lstStyle/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•"/>
              </a:pPr>
              <a:r>
                <a:rPr lang="en-US" altLang="zh-CN" sz="2000" b="1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000" b="1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通过文章内容来区分文章主题、类型、关键词等</a:t>
              </a:r>
              <a:endParaRPr lang="zh-CN" altLang="en-US" sz="2000" b="1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414686" y="4864436"/>
              <a:ext cx="8280000" cy="460521"/>
            </a:xfrm>
            <a:custGeom>
              <a:avLst/>
              <a:gdLst>
                <a:gd name="connsiteX0" fmla="*/ 0 w 8352927"/>
                <a:gd name="connsiteY0" fmla="*/ 0 h 460521"/>
                <a:gd name="connsiteX1" fmla="*/ 8352927 w 8352927"/>
                <a:gd name="connsiteY1" fmla="*/ 0 h 460521"/>
                <a:gd name="connsiteX2" fmla="*/ 8352927 w 8352927"/>
                <a:gd name="connsiteY2" fmla="*/ 460521 h 460521"/>
                <a:gd name="connsiteX3" fmla="*/ 0 w 8352927"/>
                <a:gd name="connsiteY3" fmla="*/ 460521 h 460521"/>
                <a:gd name="connsiteX4" fmla="*/ 0 w 8352927"/>
                <a:gd name="connsiteY4" fmla="*/ 0 h 4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2927" h="460521">
                  <a:moveTo>
                    <a:pt x="0" y="0"/>
                  </a:moveTo>
                  <a:lnTo>
                    <a:pt x="8352927" y="0"/>
                  </a:lnTo>
                  <a:lnTo>
                    <a:pt x="8352927" y="460521"/>
                  </a:lnTo>
                  <a:lnTo>
                    <a:pt x="0" y="46052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5205" tIns="25400" rIns="142240" bIns="25400" numCol="1" spcCol="1270" anchor="t" anchorCtr="0">
              <a:noAutofit/>
            </a:bodyPr>
            <a:lstStyle/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•"/>
              </a:pPr>
              <a:r>
                <a:rPr lang="en-US" altLang="zh-CN" sz="2000" b="1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000" b="1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通过语音识别得到内容关键词及分类、播音人、音质特色等</a:t>
              </a:r>
              <a:endParaRPr lang="zh-CN" altLang="en-US" sz="2000" b="1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249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>
            <a:spLocks/>
          </p:cNvSpPr>
          <p:nvPr/>
        </p:nvSpPr>
        <p:spPr>
          <a:xfrm>
            <a:off x="732487" y="70018"/>
            <a:ext cx="4951025" cy="605843"/>
          </a:xfrm>
          <a:prstGeom prst="rect">
            <a:avLst/>
          </a:prstGeom>
        </p:spPr>
        <p:txBody>
          <a:bodyPr vert="horz" lIns="72073" tIns="36037" rIns="72073" bIns="36037" rtlCol="0" anchor="ctr">
            <a:normAutofit/>
          </a:bodyPr>
          <a:lstStyle>
            <a:lvl1pPr algn="ctr" defTabSz="360365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2</a:t>
            </a:r>
            <a:r>
              <a:rPr kumimoji="1"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、个性化推荐概述</a:t>
            </a:r>
            <a:endParaRPr kumimoji="1"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1121709945"/>
              </p:ext>
            </p:extLst>
          </p:nvPr>
        </p:nvGraphicFramePr>
        <p:xfrm>
          <a:off x="1065462" y="988949"/>
          <a:ext cx="4608512" cy="30723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030961900"/>
              </p:ext>
            </p:extLst>
          </p:nvPr>
        </p:nvGraphicFramePr>
        <p:xfrm>
          <a:off x="5683512" y="1545124"/>
          <a:ext cx="3264024" cy="2176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矩形 4"/>
          <p:cNvSpPr/>
          <p:nvPr/>
        </p:nvSpPr>
        <p:spPr>
          <a:xfrm>
            <a:off x="1209817" y="4238876"/>
            <a:ext cx="74168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通过大数据机器算法，来寻找合适的匹配，进行推荐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09817" y="4730498"/>
            <a:ext cx="74168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推荐目标：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千人千面，每个人登录看到的都是个性的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815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>
            <a:spLocks/>
          </p:cNvSpPr>
          <p:nvPr/>
        </p:nvSpPr>
        <p:spPr>
          <a:xfrm>
            <a:off x="732487" y="70018"/>
            <a:ext cx="4951025" cy="605843"/>
          </a:xfrm>
          <a:prstGeom prst="rect">
            <a:avLst/>
          </a:prstGeom>
        </p:spPr>
        <p:txBody>
          <a:bodyPr vert="horz" lIns="72073" tIns="36037" rIns="72073" bIns="36037" rtlCol="0" anchor="ctr">
            <a:normAutofit/>
          </a:bodyPr>
          <a:lstStyle>
            <a:lvl1pPr algn="ctr" defTabSz="360365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2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、个性化推荐概述</a:t>
            </a:r>
            <a:endParaRPr kumimoji="1"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467363" y="1124964"/>
            <a:ext cx="1288938" cy="1288938"/>
            <a:chOff x="991558" y="1139311"/>
            <a:chExt cx="1288938" cy="1288938"/>
          </a:xfrm>
          <a:solidFill>
            <a:srgbClr val="00B050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9" name="椭圆 8"/>
            <p:cNvSpPr/>
            <p:nvPr/>
          </p:nvSpPr>
          <p:spPr>
            <a:xfrm>
              <a:off x="991558" y="1139311"/>
              <a:ext cx="1288938" cy="1288938"/>
            </a:xfrm>
            <a:prstGeom prst="ellipse">
              <a:avLst/>
            </a:prstGeom>
            <a:grpFill/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椭圆 4"/>
            <p:cNvSpPr/>
            <p:nvPr/>
          </p:nvSpPr>
          <p:spPr>
            <a:xfrm>
              <a:off x="1180319" y="1328072"/>
              <a:ext cx="911416" cy="91141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6670" tIns="26670" rIns="26670" bIns="2667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100" b="1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个性化推荐</a:t>
              </a:r>
              <a:endParaRPr lang="zh-CN" altLang="en-US" sz="2100" b="1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294533" y="1124963"/>
            <a:ext cx="1288938" cy="1288938"/>
            <a:chOff x="991558" y="1139311"/>
            <a:chExt cx="1288938" cy="1288938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16" name="椭圆 15"/>
            <p:cNvSpPr/>
            <p:nvPr/>
          </p:nvSpPr>
          <p:spPr>
            <a:xfrm>
              <a:off x="991558" y="1139311"/>
              <a:ext cx="1288938" cy="1288938"/>
            </a:xfrm>
            <a:prstGeom prst="ellipse">
              <a:avLst/>
            </a:prstGeom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椭圆 4"/>
            <p:cNvSpPr/>
            <p:nvPr/>
          </p:nvSpPr>
          <p:spPr>
            <a:xfrm>
              <a:off x="1180319" y="1328072"/>
              <a:ext cx="911416" cy="9114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6670" tIns="26670" rIns="26670" bIns="2667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100" b="1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用户新 行为</a:t>
              </a:r>
              <a:endParaRPr lang="zh-CN" altLang="en-US" sz="2100" b="1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294533" y="3610894"/>
            <a:ext cx="1288938" cy="1288938"/>
            <a:chOff x="991558" y="1139311"/>
            <a:chExt cx="1288938" cy="1288938"/>
          </a:xfrm>
          <a:solidFill>
            <a:srgbClr val="C00000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0" name="椭圆 19"/>
            <p:cNvSpPr/>
            <p:nvPr/>
          </p:nvSpPr>
          <p:spPr>
            <a:xfrm>
              <a:off x="991558" y="1139311"/>
              <a:ext cx="1288938" cy="1288938"/>
            </a:xfrm>
            <a:prstGeom prst="ellipse">
              <a:avLst/>
            </a:prstGeom>
            <a:grpFill/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椭圆 4"/>
            <p:cNvSpPr/>
            <p:nvPr/>
          </p:nvSpPr>
          <p:spPr>
            <a:xfrm>
              <a:off x="1180319" y="1328072"/>
              <a:ext cx="911416" cy="91141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6670" tIns="26670" rIns="26670" bIns="2667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100" b="1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 监控</a:t>
              </a:r>
              <a:endParaRPr lang="zh-CN" altLang="en-US" sz="2100" b="1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856985" y="969415"/>
            <a:ext cx="2040495" cy="1523456"/>
            <a:chOff x="856985" y="969415"/>
            <a:chExt cx="2040495" cy="1523456"/>
          </a:xfrm>
        </p:grpSpPr>
        <p:grpSp>
          <p:nvGrpSpPr>
            <p:cNvPr id="11" name="组合 10"/>
            <p:cNvGrpSpPr/>
            <p:nvPr/>
          </p:nvGrpSpPr>
          <p:grpSpPr>
            <a:xfrm>
              <a:off x="1608542" y="1124963"/>
              <a:ext cx="1288938" cy="1288938"/>
              <a:chOff x="991558" y="1139311"/>
              <a:chExt cx="1288938" cy="1288938"/>
            </a:xfr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</p:grpSpPr>
          <p:sp>
            <p:nvSpPr>
              <p:cNvPr id="12" name="椭圆 11"/>
              <p:cNvSpPr/>
              <p:nvPr/>
            </p:nvSpPr>
            <p:spPr>
              <a:xfrm>
                <a:off x="991558" y="1139311"/>
                <a:ext cx="1288938" cy="1288938"/>
              </a:xfrm>
              <a:prstGeom prst="ellipse">
                <a:avLst/>
              </a:prstGeom>
              <a:sp3d contourW="19050" prstMaterial="metal">
                <a:bevelT w="8890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" name="椭圆 4"/>
              <p:cNvSpPr/>
              <p:nvPr/>
            </p:nvSpPr>
            <p:spPr>
              <a:xfrm>
                <a:off x="1180319" y="1328072"/>
                <a:ext cx="911416" cy="91141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6670" tIns="26670" rIns="26670" bIns="26670" numCol="1" spcCol="1270" anchor="ctr" anchorCtr="0">
                <a:noAutofit/>
              </a:bodyPr>
              <a:lstStyle/>
              <a:p>
                <a:pPr lvl="0" algn="ctr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2100" b="1" kern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初始 行为</a:t>
                </a:r>
                <a:endParaRPr lang="zh-CN" altLang="en-US" sz="2100" b="1" kern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6985" y="969415"/>
              <a:ext cx="934491" cy="152345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25" name="组合 24"/>
          <p:cNvGrpSpPr/>
          <p:nvPr/>
        </p:nvGrpSpPr>
        <p:grpSpPr>
          <a:xfrm>
            <a:off x="4467363" y="3610894"/>
            <a:ext cx="1288938" cy="1288938"/>
            <a:chOff x="991558" y="1139311"/>
            <a:chExt cx="1288938" cy="1288938"/>
          </a:xfrm>
          <a:solidFill>
            <a:srgbClr val="FF7900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6" name="椭圆 25"/>
            <p:cNvSpPr/>
            <p:nvPr/>
          </p:nvSpPr>
          <p:spPr>
            <a:xfrm>
              <a:off x="991558" y="1139311"/>
              <a:ext cx="1288938" cy="1288938"/>
            </a:xfrm>
            <a:prstGeom prst="ellipse">
              <a:avLst/>
            </a:prstGeom>
            <a:grpFill/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椭圆 4"/>
            <p:cNvSpPr/>
            <p:nvPr/>
          </p:nvSpPr>
          <p:spPr>
            <a:xfrm>
              <a:off x="1180319" y="1328072"/>
              <a:ext cx="911416" cy="91141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6670" tIns="26670" rIns="26670" bIns="2667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100" b="1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 调整</a:t>
              </a:r>
              <a:endParaRPr lang="zh-CN" altLang="en-US" sz="2100" b="1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右箭头 28"/>
          <p:cNvSpPr/>
          <p:nvPr/>
        </p:nvSpPr>
        <p:spPr>
          <a:xfrm>
            <a:off x="3086241" y="1494347"/>
            <a:ext cx="1192361" cy="55017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6112437" y="3980277"/>
            <a:ext cx="825957" cy="550171"/>
            <a:chOff x="6112437" y="3980277"/>
            <a:chExt cx="825957" cy="550171"/>
          </a:xfrm>
        </p:grpSpPr>
        <p:sp>
          <p:nvSpPr>
            <p:cNvPr id="32" name="右箭头 31"/>
            <p:cNvSpPr/>
            <p:nvPr/>
          </p:nvSpPr>
          <p:spPr>
            <a:xfrm rot="10800000">
              <a:off x="6112437" y="3980277"/>
              <a:ext cx="825957" cy="55017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" name="矩形 33"/>
            <p:cNvSpPr/>
            <p:nvPr/>
          </p:nvSpPr>
          <p:spPr>
            <a:xfrm>
              <a:off x="6232556" y="4046610"/>
              <a:ext cx="69762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指导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758717" y="2596176"/>
            <a:ext cx="697627" cy="825957"/>
            <a:chOff x="4758717" y="2596176"/>
            <a:chExt cx="697627" cy="825957"/>
          </a:xfrm>
        </p:grpSpPr>
        <p:sp>
          <p:nvSpPr>
            <p:cNvPr id="31" name="右箭头 30"/>
            <p:cNvSpPr/>
            <p:nvPr/>
          </p:nvSpPr>
          <p:spPr>
            <a:xfrm rot="16200000">
              <a:off x="4698853" y="2734069"/>
              <a:ext cx="825957" cy="55017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矩形 34"/>
            <p:cNvSpPr/>
            <p:nvPr/>
          </p:nvSpPr>
          <p:spPr>
            <a:xfrm>
              <a:off x="4758717" y="2868077"/>
              <a:ext cx="69762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影响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375686" y="2599419"/>
            <a:ext cx="1210588" cy="825957"/>
            <a:chOff x="7375686" y="2599419"/>
            <a:chExt cx="1210588" cy="825957"/>
          </a:xfrm>
        </p:grpSpPr>
        <p:sp>
          <p:nvSpPr>
            <p:cNvPr id="30" name="右箭头 29"/>
            <p:cNvSpPr/>
            <p:nvPr/>
          </p:nvSpPr>
          <p:spPr>
            <a:xfrm rot="5400000">
              <a:off x="7526022" y="2737312"/>
              <a:ext cx="825957" cy="55017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7375686" y="2817565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行为指标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370627" y="839362"/>
            <a:ext cx="2425871" cy="2370681"/>
            <a:chOff x="5370627" y="839362"/>
            <a:chExt cx="2425871" cy="2370681"/>
          </a:xfrm>
        </p:grpSpPr>
        <p:sp>
          <p:nvSpPr>
            <p:cNvPr id="41" name="环形箭头 40"/>
            <p:cNvSpPr/>
            <p:nvPr/>
          </p:nvSpPr>
          <p:spPr>
            <a:xfrm>
              <a:off x="5370627" y="839362"/>
              <a:ext cx="2425871" cy="2370681"/>
            </a:xfrm>
            <a:prstGeom prst="circularArrow">
              <a:avLst>
                <a:gd name="adj1" fmla="val 9476"/>
                <a:gd name="adj2" fmla="val 684342"/>
                <a:gd name="adj3" fmla="val 18653762"/>
                <a:gd name="adj4" fmla="val 13061896"/>
                <a:gd name="adj5" fmla="val 11055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矩形 41"/>
            <p:cNvSpPr/>
            <p:nvPr/>
          </p:nvSpPr>
          <p:spPr>
            <a:xfrm>
              <a:off x="5950306" y="921210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影响行为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401252" y="300419"/>
            <a:ext cx="2328385" cy="2332201"/>
            <a:chOff x="5401252" y="300419"/>
            <a:chExt cx="2328385" cy="2332201"/>
          </a:xfrm>
        </p:grpSpPr>
        <p:sp>
          <p:nvSpPr>
            <p:cNvPr id="43" name="环形箭头 42"/>
            <p:cNvSpPr/>
            <p:nvPr/>
          </p:nvSpPr>
          <p:spPr>
            <a:xfrm>
              <a:off x="5401252" y="300419"/>
              <a:ext cx="2328385" cy="2328385"/>
            </a:xfrm>
            <a:prstGeom prst="circularArrow">
              <a:avLst>
                <a:gd name="adj1" fmla="val 9476"/>
                <a:gd name="adj2" fmla="val 684342"/>
                <a:gd name="adj3" fmla="val 7853762"/>
                <a:gd name="adj4" fmla="val 2261896"/>
                <a:gd name="adj5" fmla="val 11055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矩形 43"/>
            <p:cNvSpPr/>
            <p:nvPr/>
          </p:nvSpPr>
          <p:spPr>
            <a:xfrm>
              <a:off x="5989565" y="1924734"/>
              <a:ext cx="121058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影响算法</a:t>
              </a:r>
              <a:endPara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AI </a:t>
              </a:r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331385" y="3175113"/>
            <a:ext cx="3871194" cy="1141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个性化推荐：</a:t>
            </a:r>
            <a:endParaRPr lang="en-US" altLang="zh-CN" sz="2400" b="1" dirty="0" smtClean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长期迭代，不断完善的过程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5608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925761" y="1481470"/>
            <a:ext cx="2002646" cy="1971304"/>
          </a:xfrm>
          <a:prstGeom prst="rect">
            <a:avLst/>
          </a:prstGeom>
          <a:noFill/>
          <a:ln w="127000">
            <a:solidFill>
              <a:schemeClr val="bg1">
                <a:lumMod val="7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标题 1"/>
          <p:cNvSpPr txBox="1">
            <a:spLocks/>
          </p:cNvSpPr>
          <p:nvPr/>
        </p:nvSpPr>
        <p:spPr>
          <a:xfrm>
            <a:off x="3332363" y="1478518"/>
            <a:ext cx="5475137" cy="669127"/>
          </a:xfrm>
          <a:prstGeom prst="rect">
            <a:avLst/>
          </a:prstGeom>
        </p:spPr>
        <p:txBody>
          <a:bodyPr vert="horz" lIns="72073" tIns="36037" rIns="72073" bIns="36037" rtlCol="0" anchor="ctr">
            <a:normAutofit/>
          </a:bodyPr>
          <a:lstStyle>
            <a:lvl1pPr algn="ctr" defTabSz="360365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整体系统架构</a:t>
            </a:r>
            <a:endParaRPr kumimoji="1"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17" name="文本框 36"/>
          <p:cNvSpPr txBox="1"/>
          <p:nvPr/>
        </p:nvSpPr>
        <p:spPr bwMode="auto">
          <a:xfrm>
            <a:off x="1317635" y="1632707"/>
            <a:ext cx="127066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7500" b="1" kern="100">
                <a:solidFill>
                  <a:srgbClr val="F9C206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</a:rPr>
              <a:t>PART</a:t>
            </a:r>
            <a:endParaRPr lang="zh-CN" altLang="en-US" sz="32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9" name="文本框 36"/>
          <p:cNvSpPr txBox="1"/>
          <p:nvPr/>
        </p:nvSpPr>
        <p:spPr bwMode="auto">
          <a:xfrm>
            <a:off x="1505660" y="2058232"/>
            <a:ext cx="817853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7500" b="1" kern="100">
                <a:solidFill>
                  <a:srgbClr val="F9C206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8000" dirty="0" smtClean="0">
                <a:solidFill>
                  <a:srgbClr val="FFC000"/>
                </a:solidFill>
                <a:latin typeface="微软雅黑" panose="020B0503020204020204" pitchFamily="34" charset="-122"/>
              </a:rPr>
              <a:t>3</a:t>
            </a:r>
            <a:endParaRPr lang="zh-CN" altLang="en-US" sz="8000" dirty="0">
              <a:solidFill>
                <a:srgbClr val="FFC000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419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12806</TotalTime>
  <Words>2686</Words>
  <Application>Microsoft Office PowerPoint</Application>
  <PresentationFormat>自定义</PresentationFormat>
  <Paragraphs>385</Paragraphs>
  <Slides>43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7" baseType="lpstr">
      <vt:lpstr>Arial Hebrew</vt:lpstr>
      <vt:lpstr>Heiti SC Light</vt:lpstr>
      <vt:lpstr>Heiti SC Medium</vt:lpstr>
      <vt:lpstr>宋体</vt:lpstr>
      <vt:lpstr>微软雅黑</vt:lpstr>
      <vt:lpstr>Agency FB</vt:lpstr>
      <vt:lpstr>Arial</vt:lpstr>
      <vt:lpstr>Calibri</vt:lpstr>
      <vt:lpstr>Microsoft Himalaya</vt:lpstr>
      <vt:lpstr>Open Sans</vt:lpstr>
      <vt:lpstr>Segoe UI Symbol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wader 徐</dc:creator>
  <cp:lastModifiedBy>Shi JinPu</cp:lastModifiedBy>
  <cp:revision>967</cp:revision>
  <dcterms:created xsi:type="dcterms:W3CDTF">2017-02-15T09:27:55Z</dcterms:created>
  <dcterms:modified xsi:type="dcterms:W3CDTF">2020-05-29T10:18:05Z</dcterms:modified>
</cp:coreProperties>
</file>